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9" r:id="rId4"/>
    <p:sldId id="260" r:id="rId5"/>
    <p:sldId id="261" r:id="rId6"/>
    <p:sldId id="262" r:id="rId7"/>
    <p:sldId id="274" r:id="rId8"/>
    <p:sldId id="263" r:id="rId9"/>
    <p:sldId id="264" r:id="rId10"/>
    <p:sldId id="265" r:id="rId11"/>
    <p:sldId id="266" r:id="rId12"/>
    <p:sldId id="267" r:id="rId13"/>
    <p:sldId id="281" r:id="rId14"/>
    <p:sldId id="268" r:id="rId15"/>
    <p:sldId id="269" r:id="rId16"/>
    <p:sldId id="270" r:id="rId17"/>
    <p:sldId id="272"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56" d="100"/>
          <a:sy n="56" d="100"/>
        </p:scale>
        <p:origin x="72"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5.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 Id="rId30"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894D-834D-4810-9476-4497DA759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9BFAC-3617-4238-85AA-3C841CCB5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E490C-4E00-43D1-AE08-A205A1D07C5A}"/>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5" name="Footer Placeholder 4">
            <a:extLst>
              <a:ext uri="{FF2B5EF4-FFF2-40B4-BE49-F238E27FC236}">
                <a16:creationId xmlns:a16="http://schemas.microsoft.com/office/drawing/2014/main" id="{EE782C46-00BA-4D78-AE06-EEF25AA58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AF9AA-670A-4DBE-B293-D4CCFEF3B68B}"/>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77567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A244-3C41-41FD-9ABF-E12B48D100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FFB0B9-F7C4-4733-A108-3C0BBDB28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12F58-AF37-49EB-9AE9-0A7B3D218755}"/>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5" name="Footer Placeholder 4">
            <a:extLst>
              <a:ext uri="{FF2B5EF4-FFF2-40B4-BE49-F238E27FC236}">
                <a16:creationId xmlns:a16="http://schemas.microsoft.com/office/drawing/2014/main" id="{CA385AD3-E9D4-41EC-BB91-A96C0C0B6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0C1E7-B986-4D27-8C5A-6EFBC629E4DF}"/>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91260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D40B6-3484-41DF-A2BA-7E0EAF02DB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733F6D-D6E4-4620-B8DB-D42E72690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BA9F0-7FE0-4371-B786-8331E11D2A13}"/>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5" name="Footer Placeholder 4">
            <a:extLst>
              <a:ext uri="{FF2B5EF4-FFF2-40B4-BE49-F238E27FC236}">
                <a16:creationId xmlns:a16="http://schemas.microsoft.com/office/drawing/2014/main" id="{F6A8216F-984A-4F3B-9FEE-8CED44F2B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7EB92-3017-4E6A-AB37-6F7C855AF95E}"/>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386478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C962-6637-466B-9781-6CADE90D8D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E6AAE9-EDE7-4C12-809A-FC5481065E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A1E3D-55C3-4855-B53A-2A37ACBEF280}"/>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5" name="Footer Placeholder 4">
            <a:extLst>
              <a:ext uri="{FF2B5EF4-FFF2-40B4-BE49-F238E27FC236}">
                <a16:creationId xmlns:a16="http://schemas.microsoft.com/office/drawing/2014/main" id="{C07357F7-E133-44B5-B03D-8A7EE1D0B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22142-37C0-42EB-8AF8-4549C9FF6D77}"/>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420327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5690-60EF-4C57-9A9C-3E4473D7D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7BEB61-FD2C-4289-B68D-13A8FAFF4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FDEB85-6D1F-4043-BB29-E874CDC42316}"/>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5" name="Footer Placeholder 4">
            <a:extLst>
              <a:ext uri="{FF2B5EF4-FFF2-40B4-BE49-F238E27FC236}">
                <a16:creationId xmlns:a16="http://schemas.microsoft.com/office/drawing/2014/main" id="{B6FC17BC-96D6-45BD-8580-5DDCBBFA2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CDE26-2A19-411B-8942-E6CA615AE2FE}"/>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169812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F2F7-32D5-41EC-A2E1-D08C02043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9F4004-BFCE-4CA7-AF1C-1C5E04757B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667793-40BA-4789-9416-A187FE254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786E40-8601-43C2-9336-625B1CD670EA}"/>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6" name="Footer Placeholder 5">
            <a:extLst>
              <a:ext uri="{FF2B5EF4-FFF2-40B4-BE49-F238E27FC236}">
                <a16:creationId xmlns:a16="http://schemas.microsoft.com/office/drawing/2014/main" id="{AD3E2E15-866F-4561-B2E9-049092A86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2B84D-155A-4742-9754-65682C564B97}"/>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209909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0308-36E2-457C-AF33-6C12CE9074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59DC68-6C09-4726-9D70-8C1A700B7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12694C-1C19-41DB-8304-FC1E133C6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C52BA-A125-4803-8809-925458FFF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B564F1-76BF-4ECF-8DD4-5AAF771AE0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7AD634-65FD-401C-BEF6-528C59550339}"/>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8" name="Footer Placeholder 7">
            <a:extLst>
              <a:ext uri="{FF2B5EF4-FFF2-40B4-BE49-F238E27FC236}">
                <a16:creationId xmlns:a16="http://schemas.microsoft.com/office/drawing/2014/main" id="{29151380-DDF7-4341-9E53-A8FAD634A0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92EC1-EC22-4D9C-94BD-B12E6AED16F4}"/>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338969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D9E1-42B4-41B3-AB7E-66D2D5D0F8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C9D018-4CD3-43F2-834A-C667C544972C}"/>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4" name="Footer Placeholder 3">
            <a:extLst>
              <a:ext uri="{FF2B5EF4-FFF2-40B4-BE49-F238E27FC236}">
                <a16:creationId xmlns:a16="http://schemas.microsoft.com/office/drawing/2014/main" id="{99B9F932-1299-436B-85C4-895345862F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AE380D-B89D-4E19-8555-C97A4DB6300A}"/>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64724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BB0809-72AA-491E-9DA1-64FE799E068E}"/>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3" name="Footer Placeholder 2">
            <a:extLst>
              <a:ext uri="{FF2B5EF4-FFF2-40B4-BE49-F238E27FC236}">
                <a16:creationId xmlns:a16="http://schemas.microsoft.com/office/drawing/2014/main" id="{2AD6D145-097C-493E-A875-97957A4508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4488-643E-4557-B04D-7FB36DCA060E}"/>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44367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2A1A-7E92-4306-A09B-38FEF472F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B8E14A-0417-46EA-BA71-DE3843A32E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CEAF26-14D8-4AB7-ACA8-A206ED852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57B58C-6883-4FB2-BD3D-3716AB8F086E}"/>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6" name="Footer Placeholder 5">
            <a:extLst>
              <a:ext uri="{FF2B5EF4-FFF2-40B4-BE49-F238E27FC236}">
                <a16:creationId xmlns:a16="http://schemas.microsoft.com/office/drawing/2014/main" id="{0197409B-E24F-449D-B86E-9819316EC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2E890-0237-48F0-AC74-E927662C12B1}"/>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61140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DC51-F675-45F2-A997-73DFA4BEBD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F5694F-7B99-40A8-BE0D-A35CA8218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ED18FC-4F90-4639-9A47-451E23561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F74D5-62C0-4161-BE80-CD797967A54C}"/>
              </a:ext>
            </a:extLst>
          </p:cNvPr>
          <p:cNvSpPr>
            <a:spLocks noGrp="1"/>
          </p:cNvSpPr>
          <p:nvPr>
            <p:ph type="dt" sz="half" idx="10"/>
          </p:nvPr>
        </p:nvSpPr>
        <p:spPr/>
        <p:txBody>
          <a:bodyPr/>
          <a:lstStyle/>
          <a:p>
            <a:fld id="{03BA152A-64DF-4078-8C7C-D2A37082E8EC}" type="datetimeFigureOut">
              <a:rPr lang="en-US" smtClean="0"/>
              <a:t>3/22/2021</a:t>
            </a:fld>
            <a:endParaRPr lang="en-US"/>
          </a:p>
        </p:txBody>
      </p:sp>
      <p:sp>
        <p:nvSpPr>
          <p:cNvPr id="6" name="Footer Placeholder 5">
            <a:extLst>
              <a:ext uri="{FF2B5EF4-FFF2-40B4-BE49-F238E27FC236}">
                <a16:creationId xmlns:a16="http://schemas.microsoft.com/office/drawing/2014/main" id="{422AC56E-19EC-4A24-AE20-A139219C5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21322-BFAF-486D-940E-C4AF737FC885}"/>
              </a:ext>
            </a:extLst>
          </p:cNvPr>
          <p:cNvSpPr>
            <a:spLocks noGrp="1"/>
          </p:cNvSpPr>
          <p:nvPr>
            <p:ph type="sldNum" sz="quarter" idx="12"/>
          </p:nvPr>
        </p:nvSpPr>
        <p:spPr/>
        <p:txBody>
          <a:bodyPr/>
          <a:lstStyle/>
          <a:p>
            <a:fld id="{C875D616-21CC-43B7-8643-D83F7525C03A}" type="slidenum">
              <a:rPr lang="en-US" smtClean="0"/>
              <a:t>‹#›</a:t>
            </a:fld>
            <a:endParaRPr lang="en-US"/>
          </a:p>
        </p:txBody>
      </p:sp>
    </p:spTree>
    <p:extLst>
      <p:ext uri="{BB962C8B-B14F-4D97-AF65-F5344CB8AC3E}">
        <p14:creationId xmlns:p14="http://schemas.microsoft.com/office/powerpoint/2010/main" val="93713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17AEB-F51C-4FAD-9A52-001A3D4EB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608E6-0E2A-4294-AF5A-07894B3E9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7BA0E-A28B-4804-B0CB-395067E51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A152A-64DF-4078-8C7C-D2A37082E8EC}" type="datetimeFigureOut">
              <a:rPr lang="en-US" smtClean="0"/>
              <a:t>3/22/2021</a:t>
            </a:fld>
            <a:endParaRPr lang="en-US"/>
          </a:p>
        </p:txBody>
      </p:sp>
      <p:sp>
        <p:nvSpPr>
          <p:cNvPr id="5" name="Footer Placeholder 4">
            <a:extLst>
              <a:ext uri="{FF2B5EF4-FFF2-40B4-BE49-F238E27FC236}">
                <a16:creationId xmlns:a16="http://schemas.microsoft.com/office/drawing/2014/main" id="{A5DC2700-9ED4-4715-AA56-D43EF9BAB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542989-290E-4C8D-AC1D-4D102989D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5D616-21CC-43B7-8643-D83F7525C03A}" type="slidenum">
              <a:rPr lang="en-US" smtClean="0"/>
              <a:t>‹#›</a:t>
            </a:fld>
            <a:endParaRPr lang="en-US"/>
          </a:p>
        </p:txBody>
      </p:sp>
    </p:spTree>
    <p:extLst>
      <p:ext uri="{BB962C8B-B14F-4D97-AF65-F5344CB8AC3E}">
        <p14:creationId xmlns:p14="http://schemas.microsoft.com/office/powerpoint/2010/main" val="346024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tinyurl.com/Yancey-County-CT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ccog.org/planning/#Transport" TargetMode="External"/><Relationship Id="rId2" Type="http://schemas.openxmlformats.org/officeDocument/2006/relationships/hyperlink" Target="mailto:dgraham@hccog.org" TargetMode="External"/><Relationship Id="rId1" Type="http://schemas.openxmlformats.org/officeDocument/2006/relationships/slideLayout" Target="../slideLayouts/slideLayout2.xml"/><Relationship Id="rId6" Type="http://schemas.openxmlformats.org/officeDocument/2006/relationships/hyperlink" Target="https://connect.ncdot.gov/projects/planning/Pages/Comprehensive-Transportation-Plans.aspx" TargetMode="External"/><Relationship Id="rId5" Type="http://schemas.openxmlformats.org/officeDocument/2006/relationships/hyperlink" Target="http://tinyurl.com/Yancey-County-CTP" TargetMode="External"/><Relationship Id="rId4" Type="http://schemas.openxmlformats.org/officeDocument/2006/relationships/hyperlink" Target="mailto:prcook@ncdo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821D-EFA7-4222-AEFE-1D774BAD4B72}"/>
              </a:ext>
            </a:extLst>
          </p:cNvPr>
          <p:cNvSpPr>
            <a:spLocks noGrp="1"/>
          </p:cNvSpPr>
          <p:nvPr>
            <p:ph type="ctrTitle"/>
          </p:nvPr>
        </p:nvSpPr>
        <p:spPr>
          <a:xfrm>
            <a:off x="1161690" y="809986"/>
            <a:ext cx="9144000" cy="1655762"/>
          </a:xfrm>
        </p:spPr>
        <p:txBody>
          <a:bodyPr>
            <a:normAutofit/>
          </a:bodyPr>
          <a:lstStyle/>
          <a:p>
            <a:r>
              <a:rPr lang="en-US" sz="4800" b="1" dirty="0">
                <a:solidFill>
                  <a:schemeClr val="accent1"/>
                </a:solidFill>
              </a:rPr>
              <a:t>Yancey County, NC</a:t>
            </a:r>
            <a:br>
              <a:rPr lang="en-US" sz="4800" b="1" dirty="0">
                <a:solidFill>
                  <a:schemeClr val="accent1"/>
                </a:solidFill>
              </a:rPr>
            </a:br>
            <a:r>
              <a:rPr lang="en-US" sz="4800" b="1" dirty="0">
                <a:solidFill>
                  <a:schemeClr val="accent1"/>
                </a:solidFill>
              </a:rPr>
              <a:t>Comprehensive Transportation Plan</a:t>
            </a:r>
          </a:p>
        </p:txBody>
      </p:sp>
      <p:sp>
        <p:nvSpPr>
          <p:cNvPr id="3" name="Subtitle 2">
            <a:extLst>
              <a:ext uri="{FF2B5EF4-FFF2-40B4-BE49-F238E27FC236}">
                <a16:creationId xmlns:a16="http://schemas.microsoft.com/office/drawing/2014/main" id="{6B2CF5E9-B695-414F-ADE9-610C966052DF}"/>
              </a:ext>
            </a:extLst>
          </p:cNvPr>
          <p:cNvSpPr>
            <a:spLocks noGrp="1"/>
          </p:cNvSpPr>
          <p:nvPr>
            <p:ph type="subTitle" idx="1"/>
          </p:nvPr>
        </p:nvSpPr>
        <p:spPr>
          <a:xfrm>
            <a:off x="1161689" y="2735083"/>
            <a:ext cx="9647337" cy="1215815"/>
          </a:xfrm>
        </p:spPr>
        <p:txBody>
          <a:bodyPr>
            <a:noAutofit/>
          </a:bodyPr>
          <a:lstStyle/>
          <a:p>
            <a:pPr algn="l"/>
            <a:r>
              <a:rPr lang="en-US" sz="4400" b="1" u="sng" dirty="0">
                <a:solidFill>
                  <a:schemeClr val="accent1">
                    <a:lumMod val="75000"/>
                  </a:schemeClr>
                </a:solidFill>
              </a:rPr>
              <a:t>Draft Recommendations for Public Input</a:t>
            </a:r>
          </a:p>
        </p:txBody>
      </p:sp>
      <p:pic>
        <p:nvPicPr>
          <p:cNvPr id="5" name="Picture 4">
            <a:extLst>
              <a:ext uri="{FF2B5EF4-FFF2-40B4-BE49-F238E27FC236}">
                <a16:creationId xmlns:a16="http://schemas.microsoft.com/office/drawing/2014/main" id="{51C58369-F7FB-4356-A926-20D0DF8DC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885" y="5459497"/>
            <a:ext cx="1219200" cy="1219200"/>
          </a:xfrm>
          <a:prstGeom prst="rect">
            <a:avLst/>
          </a:prstGeom>
        </p:spPr>
      </p:pic>
      <p:pic>
        <p:nvPicPr>
          <p:cNvPr id="7" name="Picture 6">
            <a:extLst>
              <a:ext uri="{FF2B5EF4-FFF2-40B4-BE49-F238E27FC236}">
                <a16:creationId xmlns:a16="http://schemas.microsoft.com/office/drawing/2014/main" id="{3CE13060-364C-47F1-82C9-A301A41FA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108" y="5541075"/>
            <a:ext cx="1219200" cy="1184030"/>
          </a:xfrm>
          <a:prstGeom prst="rect">
            <a:avLst/>
          </a:prstGeom>
        </p:spPr>
      </p:pic>
      <p:pic>
        <p:nvPicPr>
          <p:cNvPr id="9" name="Picture 8" descr="Logo&#10;&#10;Description automatically generated">
            <a:extLst>
              <a:ext uri="{FF2B5EF4-FFF2-40B4-BE49-F238E27FC236}">
                <a16:creationId xmlns:a16="http://schemas.microsoft.com/office/drawing/2014/main" id="{567B0A75-2FFE-4553-A096-07485D8B0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5155" y="5438414"/>
            <a:ext cx="1715588" cy="1286691"/>
          </a:xfrm>
          <a:prstGeom prst="rect">
            <a:avLst/>
          </a:prstGeom>
        </p:spPr>
      </p:pic>
      <p:pic>
        <p:nvPicPr>
          <p:cNvPr id="11" name="Picture 10" descr="A picture containing qr code&#10;&#10;Description automatically generated">
            <a:extLst>
              <a:ext uri="{FF2B5EF4-FFF2-40B4-BE49-F238E27FC236}">
                <a16:creationId xmlns:a16="http://schemas.microsoft.com/office/drawing/2014/main" id="{185D9F72-E552-4238-B97A-CF7CBDCEE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5575" y="5438414"/>
            <a:ext cx="1240283" cy="1240283"/>
          </a:xfrm>
          <a:prstGeom prst="rect">
            <a:avLst/>
          </a:prstGeom>
        </p:spPr>
      </p:pic>
      <p:sp>
        <p:nvSpPr>
          <p:cNvPr id="12" name="Rectangle 11">
            <a:extLst>
              <a:ext uri="{FF2B5EF4-FFF2-40B4-BE49-F238E27FC236}">
                <a16:creationId xmlns:a16="http://schemas.microsoft.com/office/drawing/2014/main" id="{3226F7BC-714E-4FF2-9842-7BD68536106D}"/>
              </a:ext>
            </a:extLst>
          </p:cNvPr>
          <p:cNvSpPr/>
          <p:nvPr/>
        </p:nvSpPr>
        <p:spPr>
          <a:xfrm>
            <a:off x="296594" y="6032366"/>
            <a:ext cx="2432649"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March 2021</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7317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NC 197</a:t>
            </a:r>
            <a:br>
              <a:rPr lang="en-US" dirty="0"/>
            </a:br>
            <a:r>
              <a:rPr lang="en-US" sz="2400" i="1" dirty="0"/>
              <a:t>From US 19E to </a:t>
            </a:r>
            <a:r>
              <a:rPr lang="en-US" sz="2400" i="1" dirty="0" err="1"/>
              <a:t>Clearmont</a:t>
            </a:r>
            <a:r>
              <a:rPr lang="en-US" sz="2400" i="1" dirty="0"/>
              <a:t> School Rd (SR 1416)</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825625"/>
            <a:ext cx="5257799" cy="3155950"/>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11-foot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links Yancey County and Mitchell County.  It is popular with recreational cyclists.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12-foot lanes with climbing lanes to accommodate vehicular traffic with 5-foot paved shoulders to accommodate cyclists.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304472"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Need wider road on NC 197.</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of main routes going north needs bike lane or trail</a:t>
            </a:r>
          </a:p>
          <a:p>
            <a:pPr marL="0" indent="0" algn="jus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Gravel trucks and bikes on the road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A7A7A37-C280-49EC-8970-5751807F0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303" y="1576413"/>
            <a:ext cx="3289929" cy="2713124"/>
          </a:xfrm>
          <a:prstGeom prst="rect">
            <a:avLst/>
          </a:prstGeom>
        </p:spPr>
      </p:pic>
      <p:pic>
        <p:nvPicPr>
          <p:cNvPr id="8" name="Picture 7">
            <a:extLst>
              <a:ext uri="{FF2B5EF4-FFF2-40B4-BE49-F238E27FC236}">
                <a16:creationId xmlns:a16="http://schemas.microsoft.com/office/drawing/2014/main" id="{B304A822-F47C-4AC2-A41C-7444161B55C7}"/>
              </a:ext>
            </a:extLst>
          </p:cNvPr>
          <p:cNvPicPr>
            <a:picLocks noChangeAspect="1"/>
          </p:cNvPicPr>
          <p:nvPr/>
        </p:nvPicPr>
        <p:blipFill>
          <a:blip r:embed="rId3"/>
          <a:stretch>
            <a:fillRect/>
          </a:stretch>
        </p:blipFill>
        <p:spPr>
          <a:xfrm>
            <a:off x="1881410" y="4776187"/>
            <a:ext cx="2853286" cy="1716688"/>
          </a:xfrm>
          <a:prstGeom prst="rect">
            <a:avLst/>
          </a:prstGeom>
        </p:spPr>
      </p:pic>
      <p:sp>
        <p:nvSpPr>
          <p:cNvPr id="4" name="TextBox 3">
            <a:extLst>
              <a:ext uri="{FF2B5EF4-FFF2-40B4-BE49-F238E27FC236}">
                <a16:creationId xmlns:a16="http://schemas.microsoft.com/office/drawing/2014/main" id="{FC31D28F-CFC4-4C3D-AB94-FF32C166D200}"/>
              </a:ext>
            </a:extLst>
          </p:cNvPr>
          <p:cNvSpPr txBox="1"/>
          <p:nvPr/>
        </p:nvSpPr>
        <p:spPr>
          <a:xfrm>
            <a:off x="2638517" y="5194620"/>
            <a:ext cx="1657165" cy="276999"/>
          </a:xfrm>
          <a:prstGeom prst="rect">
            <a:avLst/>
          </a:prstGeom>
          <a:noFill/>
        </p:spPr>
        <p:txBody>
          <a:bodyPr wrap="square" rtlCol="0">
            <a:spAutoFit/>
          </a:bodyPr>
          <a:lstStyle/>
          <a:p>
            <a:r>
              <a:rPr lang="en-US" sz="1200" dirty="0"/>
              <a:t>*With Climbing lanes</a:t>
            </a:r>
          </a:p>
        </p:txBody>
      </p:sp>
    </p:spTree>
    <p:extLst>
      <p:ext uri="{BB962C8B-B14F-4D97-AF65-F5344CB8AC3E}">
        <p14:creationId xmlns:p14="http://schemas.microsoft.com/office/powerpoint/2010/main" val="241035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FB0B4-A17E-4209-9C78-DCBAE29B0B8F}"/>
              </a:ext>
            </a:extLst>
          </p:cNvPr>
          <p:cNvPicPr>
            <a:picLocks noChangeAspect="1"/>
          </p:cNvPicPr>
          <p:nvPr/>
        </p:nvPicPr>
        <p:blipFill>
          <a:blip r:embed="rId2"/>
          <a:stretch>
            <a:fillRect/>
          </a:stretch>
        </p:blipFill>
        <p:spPr>
          <a:xfrm>
            <a:off x="2982897" y="5087597"/>
            <a:ext cx="2678097" cy="1611285"/>
          </a:xfrm>
          <a:prstGeom prst="rect">
            <a:avLst/>
          </a:prstGeom>
        </p:spPr>
      </p:pic>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NC 197</a:t>
            </a:r>
            <a:br>
              <a:rPr lang="en-US" dirty="0"/>
            </a:br>
            <a:r>
              <a:rPr lang="en-US" sz="2400" i="1" dirty="0"/>
              <a:t>From </a:t>
            </a:r>
            <a:r>
              <a:rPr lang="en-US" sz="2400" i="1" dirty="0" err="1"/>
              <a:t>Clearmont</a:t>
            </a:r>
            <a:r>
              <a:rPr lang="en-US" sz="2400" i="1" dirty="0"/>
              <a:t> School Rd (SR 1416) to NC 226 (Mitchell County)</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825625"/>
            <a:ext cx="5257799" cy="3670300"/>
          </a:xfrm>
        </p:spPr>
        <p:txBody>
          <a:bodyPr/>
          <a:lstStyle/>
          <a:p>
            <a:pPr marL="0" indent="0">
              <a:buNone/>
            </a:pPr>
            <a:r>
              <a:rPr lang="en-US" sz="2200" b="1" dirty="0"/>
              <a:t>Need</a:t>
            </a:r>
          </a:p>
          <a:p>
            <a:pPr marL="0" indent="0">
              <a:buNone/>
            </a:pPr>
            <a:r>
              <a:rPr lang="en-US" sz="1800" dirty="0">
                <a:effectLst/>
                <a:latin typeface="Arial" panose="020B0604020202020204" pitchFamily="34" charset="0"/>
                <a:ea typeface="Times New Roman" panose="02020603050405020304" pitchFamily="18" charset="0"/>
              </a:rPr>
              <a:t>Functionally classified as a Major Collector this facility has 11-foot lanes with no paved shoulders. </a:t>
            </a:r>
            <a:endParaRPr lang="en-US" dirty="0"/>
          </a:p>
          <a:p>
            <a:pPr marL="0" indent="0">
              <a:buNone/>
            </a:pPr>
            <a:r>
              <a:rPr lang="en-US" sz="1800" dirty="0">
                <a:effectLst/>
                <a:latin typeface="Arial" panose="020B0604020202020204" pitchFamily="34" charset="0"/>
                <a:ea typeface="Times New Roman" panose="02020603050405020304" pitchFamily="18" charset="0"/>
              </a:rPr>
              <a:t>This facility links Yancey County and Mitchell County.  It is popular with recreational cyclists. </a:t>
            </a:r>
            <a:endParaRPr lang="en-US" dirty="0"/>
          </a:p>
          <a:p>
            <a:pPr marL="0" indent="0">
              <a:buNone/>
            </a:pPr>
            <a:r>
              <a:rPr lang="en-US" sz="2200" b="1" dirty="0"/>
              <a:t>Recommendation</a:t>
            </a:r>
          </a:p>
          <a:p>
            <a:pPr marL="0" indent="0">
              <a:buNone/>
            </a:pPr>
            <a:r>
              <a:rPr lang="en-US" sz="1800" dirty="0">
                <a:solidFill>
                  <a:srgbClr val="000000"/>
                </a:solidFill>
                <a:effectLst/>
                <a:latin typeface="Arial" panose="020B0604020202020204" pitchFamily="34" charset="0"/>
                <a:ea typeface="Times New Roman" panose="02020603050405020304" pitchFamily="18" charset="0"/>
              </a:rPr>
              <a:t>Modernize to 12-foot lanes with climbing lanes to accommodate vehicular traffic with 5-foot paved shoulders to accommodate cyclists. Climbing lanes should be considered to better minimize the impacts of truck traffic.</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325142" y="1931339"/>
            <a:ext cx="5276818" cy="45485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Gravel trucks and bikes on the road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Need wider road on NC 197.</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NC 197N is heavily trafficked road that is narrow and has dangerous shoulders.  Make wider with better shoulders.</a:t>
            </a: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216565FD-65C3-42D6-B522-BDC983E59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953" y="1690688"/>
            <a:ext cx="3418959" cy="2379982"/>
          </a:xfrm>
          <a:prstGeom prst="rect">
            <a:avLst/>
          </a:prstGeom>
        </p:spPr>
      </p:pic>
      <p:sp>
        <p:nvSpPr>
          <p:cNvPr id="9" name="TextBox 8">
            <a:extLst>
              <a:ext uri="{FF2B5EF4-FFF2-40B4-BE49-F238E27FC236}">
                <a16:creationId xmlns:a16="http://schemas.microsoft.com/office/drawing/2014/main" id="{8918D5DD-9E5B-487C-AF41-31251CABE758}"/>
              </a:ext>
            </a:extLst>
          </p:cNvPr>
          <p:cNvSpPr txBox="1"/>
          <p:nvPr/>
        </p:nvSpPr>
        <p:spPr>
          <a:xfrm>
            <a:off x="3627723" y="5495925"/>
            <a:ext cx="1657165" cy="276999"/>
          </a:xfrm>
          <a:prstGeom prst="rect">
            <a:avLst/>
          </a:prstGeom>
          <a:noFill/>
        </p:spPr>
        <p:txBody>
          <a:bodyPr wrap="square" rtlCol="0">
            <a:spAutoFit/>
          </a:bodyPr>
          <a:lstStyle/>
          <a:p>
            <a:r>
              <a:rPr lang="en-US" sz="1200" dirty="0"/>
              <a:t>*With Climbing lanes</a:t>
            </a:r>
          </a:p>
        </p:txBody>
      </p:sp>
    </p:spTree>
    <p:extLst>
      <p:ext uri="{BB962C8B-B14F-4D97-AF65-F5344CB8AC3E}">
        <p14:creationId xmlns:p14="http://schemas.microsoft.com/office/powerpoint/2010/main" val="10053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NC 197</a:t>
            </a:r>
            <a:br>
              <a:rPr lang="en-US" dirty="0"/>
            </a:br>
            <a:r>
              <a:rPr lang="en-US" sz="2400" i="1" dirty="0"/>
              <a:t>From US 19E to Blue Ridge Ln</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0" y="1697038"/>
            <a:ext cx="5257799" cy="3727450"/>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9-foot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provides access to Yancey County Social Services.  It is popular with recreational cyclists.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11-foot lanes to accommodate vehicular traffic with 5-foot bike lane and sidewalks.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191250" y="1825625"/>
            <a:ext cx="54662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Modernization of NC 80, NC 197, and US 19W will help to connect more remote sections of the county to US 19E.</a:t>
            </a:r>
          </a:p>
          <a:p>
            <a:pPr marL="0" indent="0" algn="jus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Scenic bike route.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pic>
        <p:nvPicPr>
          <p:cNvPr id="9" name="Picture 8">
            <a:extLst>
              <a:ext uri="{FF2B5EF4-FFF2-40B4-BE49-F238E27FC236}">
                <a16:creationId xmlns:a16="http://schemas.microsoft.com/office/drawing/2014/main" id="{CB65A650-C47A-4FCD-BBB5-34C8887C5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355" y="1897725"/>
            <a:ext cx="4625159" cy="1966909"/>
          </a:xfrm>
          <a:prstGeom prst="rect">
            <a:avLst/>
          </a:prstGeom>
        </p:spPr>
      </p:pic>
      <p:pic>
        <p:nvPicPr>
          <p:cNvPr id="6" name="Picture 5">
            <a:extLst>
              <a:ext uri="{FF2B5EF4-FFF2-40B4-BE49-F238E27FC236}">
                <a16:creationId xmlns:a16="http://schemas.microsoft.com/office/drawing/2014/main" id="{ADDFF396-76AE-488B-8B22-F004022A32BC}"/>
              </a:ext>
            </a:extLst>
          </p:cNvPr>
          <p:cNvPicPr>
            <a:picLocks noChangeAspect="1"/>
          </p:cNvPicPr>
          <p:nvPr/>
        </p:nvPicPr>
        <p:blipFill>
          <a:blip r:embed="rId3"/>
          <a:stretch>
            <a:fillRect/>
          </a:stretch>
        </p:blipFill>
        <p:spPr>
          <a:xfrm>
            <a:off x="2165729" y="5040173"/>
            <a:ext cx="2882522" cy="1372806"/>
          </a:xfrm>
          <a:prstGeom prst="rect">
            <a:avLst/>
          </a:prstGeom>
        </p:spPr>
      </p:pic>
    </p:spTree>
    <p:extLst>
      <p:ext uri="{BB962C8B-B14F-4D97-AF65-F5344CB8AC3E}">
        <p14:creationId xmlns:p14="http://schemas.microsoft.com/office/powerpoint/2010/main" val="363091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NC 197</a:t>
            </a:r>
            <a:br>
              <a:rPr lang="en-US" dirty="0"/>
            </a:br>
            <a:r>
              <a:rPr lang="en-US" sz="2400" i="1" dirty="0"/>
              <a:t>From Blue Ridge Ln to Cattail Creek Rd (SR 1102)</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0" y="1697038"/>
            <a:ext cx="5257799" cy="3727450"/>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9-foot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links Yancey County and Buncombe County.  It also provides access to Mount Mitchell State Park lands.  It is popular with recreational cyclists.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12-foot lanes to accommodate vehicular traffic with 5-foot paved shoulders to accommodate cyclists.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483927" y="1697038"/>
            <a:ext cx="52577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Modernization of NC 80, NC 197, and US 19W will help to connect more remote sections of the county to US 19E.</a:t>
            </a:r>
          </a:p>
          <a:p>
            <a:pPr marL="0" indent="0" algn="jus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Scenic bike route.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pic>
        <p:nvPicPr>
          <p:cNvPr id="8" name="Picture 7">
            <a:extLst>
              <a:ext uri="{FF2B5EF4-FFF2-40B4-BE49-F238E27FC236}">
                <a16:creationId xmlns:a16="http://schemas.microsoft.com/office/drawing/2014/main" id="{28D134D6-9D73-477A-9999-27F910693E52}"/>
              </a:ext>
            </a:extLst>
          </p:cNvPr>
          <p:cNvPicPr>
            <a:picLocks noChangeAspect="1"/>
          </p:cNvPicPr>
          <p:nvPr/>
        </p:nvPicPr>
        <p:blipFill>
          <a:blip r:embed="rId2"/>
          <a:stretch>
            <a:fillRect/>
          </a:stretch>
        </p:blipFill>
        <p:spPr>
          <a:xfrm>
            <a:off x="2247375" y="5314099"/>
            <a:ext cx="2439448" cy="1467701"/>
          </a:xfrm>
          <a:prstGeom prst="rect">
            <a:avLst/>
          </a:prstGeom>
        </p:spPr>
      </p:pic>
      <p:pic>
        <p:nvPicPr>
          <p:cNvPr id="11" name="Picture 10">
            <a:extLst>
              <a:ext uri="{FF2B5EF4-FFF2-40B4-BE49-F238E27FC236}">
                <a16:creationId xmlns:a16="http://schemas.microsoft.com/office/drawing/2014/main" id="{C7CA75BD-AE1A-4FF6-8FB1-FD781399F119}"/>
              </a:ext>
            </a:extLst>
          </p:cNvPr>
          <p:cNvPicPr>
            <a:picLocks noChangeAspect="1"/>
          </p:cNvPicPr>
          <p:nvPr/>
        </p:nvPicPr>
        <p:blipFill>
          <a:blip r:embed="rId3"/>
          <a:stretch>
            <a:fillRect/>
          </a:stretch>
        </p:blipFill>
        <p:spPr>
          <a:xfrm>
            <a:off x="7006119" y="2218138"/>
            <a:ext cx="3488899" cy="1647279"/>
          </a:xfrm>
          <a:prstGeom prst="rect">
            <a:avLst/>
          </a:prstGeom>
        </p:spPr>
      </p:pic>
    </p:spTree>
    <p:extLst>
      <p:ext uri="{BB962C8B-B14F-4D97-AF65-F5344CB8AC3E}">
        <p14:creationId xmlns:p14="http://schemas.microsoft.com/office/powerpoint/2010/main" val="78681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NC 197</a:t>
            </a:r>
            <a:br>
              <a:rPr lang="en-US" dirty="0"/>
            </a:br>
            <a:r>
              <a:rPr lang="en-US" sz="2400" i="1" dirty="0"/>
              <a:t>From Cattail Creek Rd (SR 1102) to Ewart Wilson Rd (SR 1100)</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664048"/>
            <a:ext cx="5257799" cy="3822350"/>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9-foot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links Yancey County and Buncombe County.  It also provides access to Mount Mitchell State Park lands.  It is popular with recreational cyclists.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11-foot lanes to accommodate vehicular traffic with 4-foot paved shoulders.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096000" y="1825625"/>
            <a:ext cx="54662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Scenic bike route.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Need wider road on NC 197.</a:t>
            </a:r>
            <a:endParaRPr lang="en-US" dirty="0"/>
          </a:p>
        </p:txBody>
      </p:sp>
      <p:pic>
        <p:nvPicPr>
          <p:cNvPr id="6" name="Picture 5">
            <a:extLst>
              <a:ext uri="{FF2B5EF4-FFF2-40B4-BE49-F238E27FC236}">
                <a16:creationId xmlns:a16="http://schemas.microsoft.com/office/drawing/2014/main" id="{32299266-2E4A-4CEF-AA1D-66A378390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050" y="2000986"/>
            <a:ext cx="3171115" cy="2338830"/>
          </a:xfrm>
          <a:prstGeom prst="rect">
            <a:avLst/>
          </a:prstGeom>
        </p:spPr>
      </p:pic>
      <p:pic>
        <p:nvPicPr>
          <p:cNvPr id="8" name="Picture 7">
            <a:extLst>
              <a:ext uri="{FF2B5EF4-FFF2-40B4-BE49-F238E27FC236}">
                <a16:creationId xmlns:a16="http://schemas.microsoft.com/office/drawing/2014/main" id="{4E6D696C-CDAD-4EF7-9221-8C77C0D810C9}"/>
              </a:ext>
            </a:extLst>
          </p:cNvPr>
          <p:cNvPicPr>
            <a:picLocks noChangeAspect="1"/>
          </p:cNvPicPr>
          <p:nvPr/>
        </p:nvPicPr>
        <p:blipFill>
          <a:blip r:embed="rId3"/>
          <a:stretch>
            <a:fillRect/>
          </a:stretch>
        </p:blipFill>
        <p:spPr>
          <a:xfrm>
            <a:off x="3361277" y="5168777"/>
            <a:ext cx="2439448" cy="1467701"/>
          </a:xfrm>
          <a:prstGeom prst="rect">
            <a:avLst/>
          </a:prstGeom>
        </p:spPr>
      </p:pic>
    </p:spTree>
    <p:extLst>
      <p:ext uri="{BB962C8B-B14F-4D97-AF65-F5344CB8AC3E}">
        <p14:creationId xmlns:p14="http://schemas.microsoft.com/office/powerpoint/2010/main" val="419922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NC 197</a:t>
            </a:r>
            <a:br>
              <a:rPr lang="en-US" dirty="0"/>
            </a:br>
            <a:r>
              <a:rPr lang="en-US" sz="2400" i="1" dirty="0"/>
              <a:t>From Ewart Wilson Rd (SR 1100) to Buncombe County line</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825625"/>
            <a:ext cx="5257799" cy="3489325"/>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9-foot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links Yancey County and Buncombe County.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11-foot lanes to accommodate vehicular traffic. Bicycle accommodations were not recommended due to the low vehicular volumes along this section.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304472" y="1825625"/>
            <a:ext cx="52577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Need wider road on NC 197.</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I feel that the posted speed limit (55 mph) on NC 197 is too high. There are many twists and turns, and frequently these turns have driveways.</a:t>
            </a:r>
            <a:endParaRPr lang="en-US" dirty="0"/>
          </a:p>
        </p:txBody>
      </p:sp>
      <p:pic>
        <p:nvPicPr>
          <p:cNvPr id="6" name="Picture 5">
            <a:extLst>
              <a:ext uri="{FF2B5EF4-FFF2-40B4-BE49-F238E27FC236}">
                <a16:creationId xmlns:a16="http://schemas.microsoft.com/office/drawing/2014/main" id="{61DBFF7C-FD50-45AD-9F9B-DFD314468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983" y="1690688"/>
            <a:ext cx="3346956" cy="2623290"/>
          </a:xfrm>
          <a:prstGeom prst="rect">
            <a:avLst/>
          </a:prstGeom>
        </p:spPr>
      </p:pic>
      <p:pic>
        <p:nvPicPr>
          <p:cNvPr id="9" name="Picture 8">
            <a:extLst>
              <a:ext uri="{FF2B5EF4-FFF2-40B4-BE49-F238E27FC236}">
                <a16:creationId xmlns:a16="http://schemas.microsoft.com/office/drawing/2014/main" id="{A6B84806-4841-476E-8F32-C8594181BD2D}"/>
              </a:ext>
            </a:extLst>
          </p:cNvPr>
          <p:cNvPicPr>
            <a:picLocks noChangeAspect="1"/>
          </p:cNvPicPr>
          <p:nvPr/>
        </p:nvPicPr>
        <p:blipFill>
          <a:blip r:embed="rId3"/>
          <a:stretch>
            <a:fillRect/>
          </a:stretch>
        </p:blipFill>
        <p:spPr>
          <a:xfrm>
            <a:off x="3688911" y="5001491"/>
            <a:ext cx="2407089" cy="1731818"/>
          </a:xfrm>
          <a:prstGeom prst="rect">
            <a:avLst/>
          </a:prstGeom>
        </p:spPr>
      </p:pic>
    </p:spTree>
    <p:extLst>
      <p:ext uri="{BB962C8B-B14F-4D97-AF65-F5344CB8AC3E}">
        <p14:creationId xmlns:p14="http://schemas.microsoft.com/office/powerpoint/2010/main" val="396472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normAutofit fontScale="90000"/>
          </a:bodyPr>
          <a:lstStyle/>
          <a:p>
            <a:r>
              <a:rPr lang="en-US" b="1" dirty="0">
                <a:solidFill>
                  <a:schemeClr val="accent5">
                    <a:lumMod val="75000"/>
                  </a:schemeClr>
                </a:solidFill>
              </a:rPr>
              <a:t>US 19W &amp; Whittington Rd (SR 1379) Intersection</a:t>
            </a:r>
            <a:br>
              <a:rPr lang="en-US" dirty="0"/>
            </a:br>
            <a:endParaRPr lang="en-US" sz="2400" i="1" dirty="0"/>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825625"/>
            <a:ext cx="5257799" cy="4351338"/>
          </a:xfrm>
        </p:spPr>
        <p:txBody>
          <a:bodyPr/>
          <a:lstStyle/>
          <a:p>
            <a:pPr marL="0" indent="0">
              <a:buNone/>
            </a:pPr>
            <a:endParaRPr lang="en-US" dirty="0"/>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3467100" y="2001178"/>
            <a:ext cx="54662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sz="2200" b="1" dirty="0"/>
          </a:p>
          <a:p>
            <a:pPr marL="0" indent="0">
              <a:buFont typeface="Arial" panose="020B0604020202020204" pitchFamily="34" charset="0"/>
              <a:buNone/>
            </a:pPr>
            <a:r>
              <a:rPr lang="en-US" sz="2200" b="1" dirty="0"/>
              <a:t>Public Comments Previously Received:</a:t>
            </a:r>
          </a:p>
          <a:p>
            <a:pPr marL="0" indent="0">
              <a:buFont typeface="Arial" panose="020B0604020202020204" pitchFamily="34" charset="0"/>
              <a:buNone/>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There are possible site distance issues at this intersection.</a:t>
            </a:r>
            <a:endParaRPr lang="en-US" dirty="0"/>
          </a:p>
        </p:txBody>
      </p:sp>
      <p:pic>
        <p:nvPicPr>
          <p:cNvPr id="6" name="Picture 5">
            <a:extLst>
              <a:ext uri="{FF2B5EF4-FFF2-40B4-BE49-F238E27FC236}">
                <a16:creationId xmlns:a16="http://schemas.microsoft.com/office/drawing/2014/main" id="{F5B97DB5-01D7-4DBE-A1C5-F8A1EB436A4E}"/>
              </a:ext>
            </a:extLst>
          </p:cNvPr>
          <p:cNvPicPr>
            <a:picLocks noChangeAspect="1"/>
          </p:cNvPicPr>
          <p:nvPr/>
        </p:nvPicPr>
        <p:blipFill rotWithShape="1">
          <a:blip r:embed="rId2"/>
          <a:srcRect l="14644" t="7558" r="6489" b="8065"/>
          <a:stretch/>
        </p:blipFill>
        <p:spPr>
          <a:xfrm>
            <a:off x="4019909" y="1410584"/>
            <a:ext cx="3364302" cy="3385705"/>
          </a:xfrm>
          <a:prstGeom prst="rect">
            <a:avLst/>
          </a:prstGeom>
        </p:spPr>
      </p:pic>
    </p:spTree>
    <p:extLst>
      <p:ext uri="{BB962C8B-B14F-4D97-AF65-F5344CB8AC3E}">
        <p14:creationId xmlns:p14="http://schemas.microsoft.com/office/powerpoint/2010/main" val="137860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normAutofit fontScale="90000"/>
          </a:bodyPr>
          <a:lstStyle/>
          <a:p>
            <a:r>
              <a:rPr lang="en-US" b="1" dirty="0">
                <a:solidFill>
                  <a:schemeClr val="accent5">
                    <a:lumMod val="75000"/>
                  </a:schemeClr>
                </a:solidFill>
              </a:rPr>
              <a:t>US 80 &amp; South Toe School Rd (SR 1163) Intersection</a:t>
            </a:r>
            <a:br>
              <a:rPr lang="en-US" dirty="0"/>
            </a:br>
            <a:endParaRPr lang="en-US" sz="2400" i="1"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3766867" y="2087592"/>
            <a:ext cx="5466272" cy="5038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buFont typeface="Arial" panose="020B0604020202020204" pitchFamily="34" charset="0"/>
              <a:buNone/>
            </a:pPr>
            <a:r>
              <a:rPr lang="en-US" sz="1800" dirty="0">
                <a:solidFill>
                  <a:srgbClr val="000000"/>
                </a:solidFill>
                <a:latin typeface="Calibri" panose="020F0502020204030204" pitchFamily="34" charset="0"/>
                <a:ea typeface="Times New Roman" panose="02020603050405020304" pitchFamily="18" charset="0"/>
              </a:rPr>
              <a:t>D</a:t>
            </a:r>
            <a:r>
              <a:rPr lang="en-US" sz="1800" dirty="0">
                <a:solidFill>
                  <a:srgbClr val="000000"/>
                </a:solidFill>
                <a:effectLst/>
                <a:latin typeface="Calibri" panose="020F0502020204030204" pitchFamily="34" charset="0"/>
                <a:ea typeface="Times New Roman" panose="02020603050405020304" pitchFamily="18" charset="0"/>
              </a:rPr>
              <a:t>angerous intersection of </a:t>
            </a:r>
            <a:r>
              <a:rPr lang="en-US" sz="1800" dirty="0">
                <a:effectLst/>
                <a:latin typeface="Calibri" panose="020F0502020204030204" pitchFamily="34" charset="0"/>
                <a:ea typeface="Times New Roman" panose="02020603050405020304" pitchFamily="18" charset="0"/>
              </a:rPr>
              <a:t>South Toe Elementary and Hwy 80,</a:t>
            </a:r>
            <a:endParaRPr lang="en-US" dirty="0"/>
          </a:p>
        </p:txBody>
      </p:sp>
      <p:pic>
        <p:nvPicPr>
          <p:cNvPr id="11" name="Picture 10">
            <a:extLst>
              <a:ext uri="{FF2B5EF4-FFF2-40B4-BE49-F238E27FC236}">
                <a16:creationId xmlns:a16="http://schemas.microsoft.com/office/drawing/2014/main" id="{C7FD055F-568F-4B98-BAAE-67CF23700307}"/>
              </a:ext>
            </a:extLst>
          </p:cNvPr>
          <p:cNvPicPr>
            <a:picLocks noChangeAspect="1"/>
          </p:cNvPicPr>
          <p:nvPr/>
        </p:nvPicPr>
        <p:blipFill>
          <a:blip r:embed="rId2"/>
          <a:stretch>
            <a:fillRect/>
          </a:stretch>
        </p:blipFill>
        <p:spPr>
          <a:xfrm>
            <a:off x="4300150" y="1316839"/>
            <a:ext cx="3591698" cy="3160320"/>
          </a:xfrm>
          <a:prstGeom prst="rect">
            <a:avLst/>
          </a:prstGeom>
        </p:spPr>
      </p:pic>
    </p:spTree>
    <p:extLst>
      <p:ext uri="{BB962C8B-B14F-4D97-AF65-F5344CB8AC3E}">
        <p14:creationId xmlns:p14="http://schemas.microsoft.com/office/powerpoint/2010/main" val="273750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1E5BC12-FB46-4E1C-9CF4-A0FFE4783A68}"/>
              </a:ext>
            </a:extLst>
          </p:cNvPr>
          <p:cNvGraphicFramePr>
            <a:graphicFrameLocks noGrp="1"/>
          </p:cNvGraphicFramePr>
          <p:nvPr>
            <p:extLst>
              <p:ext uri="{D42A27DB-BD31-4B8C-83A1-F6EECF244321}">
                <p14:modId xmlns:p14="http://schemas.microsoft.com/office/powerpoint/2010/main" val="677213370"/>
              </p:ext>
            </p:extLst>
          </p:nvPr>
        </p:nvGraphicFramePr>
        <p:xfrm>
          <a:off x="1524000" y="1210738"/>
          <a:ext cx="7840980" cy="3474720"/>
        </p:xfrm>
        <a:graphic>
          <a:graphicData uri="http://schemas.openxmlformats.org/drawingml/2006/table">
            <a:tbl>
              <a:tblPr firstRow="1" firstCol="1" bandRow="1"/>
              <a:tblGrid>
                <a:gridCol w="1725930">
                  <a:extLst>
                    <a:ext uri="{9D8B030D-6E8A-4147-A177-3AD203B41FA5}">
                      <a16:colId xmlns:a16="http://schemas.microsoft.com/office/drawing/2014/main" val="80161683"/>
                    </a:ext>
                  </a:extLst>
                </a:gridCol>
                <a:gridCol w="4518031">
                  <a:extLst>
                    <a:ext uri="{9D8B030D-6E8A-4147-A177-3AD203B41FA5}">
                      <a16:colId xmlns:a16="http://schemas.microsoft.com/office/drawing/2014/main" val="309259009"/>
                    </a:ext>
                  </a:extLst>
                </a:gridCol>
                <a:gridCol w="1597019">
                  <a:extLst>
                    <a:ext uri="{9D8B030D-6E8A-4147-A177-3AD203B41FA5}">
                      <a16:colId xmlns:a16="http://schemas.microsoft.com/office/drawing/2014/main" val="344904863"/>
                    </a:ext>
                  </a:extLst>
                </a:gridCol>
              </a:tblGrid>
              <a:tr h="365760">
                <a:tc>
                  <a:txBody>
                    <a:bodyPr/>
                    <a:lstStyle/>
                    <a:p>
                      <a:pPr marL="0" marR="0" algn="just">
                        <a:spcBef>
                          <a:spcPts val="0"/>
                        </a:spcBef>
                        <a:spcAft>
                          <a:spcPts val="0"/>
                        </a:spcAft>
                      </a:pPr>
                      <a:r>
                        <a:rPr lang="en-US" sz="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Road Name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just">
                        <a:spcBef>
                          <a:spcPts val="0"/>
                        </a:spcBef>
                        <a:spcAft>
                          <a:spcPts val="0"/>
                        </a:spcAft>
                      </a:pPr>
                      <a:r>
                        <a:rPr lang="en-US" sz="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From / To</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just">
                        <a:spcBef>
                          <a:spcPts val="0"/>
                        </a:spcBef>
                        <a:spcAft>
                          <a:spcPts val="0"/>
                        </a:spcAft>
                      </a:pPr>
                      <a:r>
                        <a:rPr lang="en-US" sz="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Recommendation</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2297177863"/>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NC 128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Blue Ridge Pkwy to Dead End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ft paved shoulders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49043493"/>
                  </a:ext>
                </a:extLst>
              </a:tr>
              <a:tr h="0">
                <a:tc>
                  <a:txBody>
                    <a:bodyPr/>
                    <a:lstStyle/>
                    <a:p>
                      <a:pPr marL="0" marR="0" algn="just">
                        <a:spcBef>
                          <a:spcPts val="0"/>
                        </a:spcBef>
                        <a:spcAft>
                          <a:spcPts val="0"/>
                        </a:spcAft>
                      </a:pP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Bolens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Creek Rd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(SR 1109)</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NC 197 to NC 197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ft paved shoulders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879667419"/>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Clearmont School Rd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(SR 1416)</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Jacks Creek Rd (SR 1336) to NC 197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ft paved shoulders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58356798"/>
                  </a:ext>
                </a:extLst>
              </a:tr>
              <a:tr h="0">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Coxes Creek Rd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(SR 1354)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Jacks Creek Rd (SR 1336) to US 19W</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ft paved shoulders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718598282"/>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Ferguson Hill Rd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(SR 1429)</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NC 197 to US 19E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ft paved shoulders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09889484"/>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Huntdale Rd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(SR 1417)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 19W to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Huntdale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Rd (SR 1340) bridge over North Toe River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ft paved shoulders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604516069"/>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Jacks Creek Rd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(SR 1336)</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 19 E to Coxes Creek Rd (SR 1354)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ft paved shoulders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09100671"/>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Jacks Creek Rd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(SR 1336)</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Coxes Creek Rd (SR 1354) to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Clearmont</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School Rd (SR 1416)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ft paved shoulders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4165098483"/>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Toe River Rd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(SR 1338)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Green Mountain Rd (SR 1338) to NC 197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ft paved shoulders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43869648"/>
                  </a:ext>
                </a:extLst>
              </a:tr>
            </a:tbl>
          </a:graphicData>
        </a:graphic>
      </p:graphicFrame>
      <p:graphicFrame>
        <p:nvGraphicFramePr>
          <p:cNvPr id="4" name="Table 3">
            <a:extLst>
              <a:ext uri="{FF2B5EF4-FFF2-40B4-BE49-F238E27FC236}">
                <a16:creationId xmlns:a16="http://schemas.microsoft.com/office/drawing/2014/main" id="{E7ECB2D2-DBD8-4994-BDE2-74D69D0BB8A3}"/>
              </a:ext>
            </a:extLst>
          </p:cNvPr>
          <p:cNvGraphicFramePr>
            <a:graphicFrameLocks noGrp="1"/>
          </p:cNvGraphicFramePr>
          <p:nvPr>
            <p:extLst>
              <p:ext uri="{D42A27DB-BD31-4B8C-83A1-F6EECF244321}">
                <p14:modId xmlns:p14="http://schemas.microsoft.com/office/powerpoint/2010/main" val="3900078192"/>
              </p:ext>
            </p:extLst>
          </p:nvPr>
        </p:nvGraphicFramePr>
        <p:xfrm>
          <a:off x="2175510" y="5797318"/>
          <a:ext cx="6537960" cy="548640"/>
        </p:xfrm>
        <a:graphic>
          <a:graphicData uri="http://schemas.openxmlformats.org/drawingml/2006/table">
            <a:tbl>
              <a:tblPr firstRow="1" firstCol="1" bandRow="1"/>
              <a:tblGrid>
                <a:gridCol w="2179320">
                  <a:extLst>
                    <a:ext uri="{9D8B030D-6E8A-4147-A177-3AD203B41FA5}">
                      <a16:colId xmlns:a16="http://schemas.microsoft.com/office/drawing/2014/main" val="2220249624"/>
                    </a:ext>
                  </a:extLst>
                </a:gridCol>
                <a:gridCol w="2346960">
                  <a:extLst>
                    <a:ext uri="{9D8B030D-6E8A-4147-A177-3AD203B41FA5}">
                      <a16:colId xmlns:a16="http://schemas.microsoft.com/office/drawing/2014/main" val="1754868178"/>
                    </a:ext>
                  </a:extLst>
                </a:gridCol>
                <a:gridCol w="2011680">
                  <a:extLst>
                    <a:ext uri="{9D8B030D-6E8A-4147-A177-3AD203B41FA5}">
                      <a16:colId xmlns:a16="http://schemas.microsoft.com/office/drawing/2014/main" val="1833820366"/>
                    </a:ext>
                  </a:extLst>
                </a:gridCol>
              </a:tblGrid>
              <a:tr h="0">
                <a:tc>
                  <a:txBody>
                    <a:bodyPr/>
                    <a:lstStyle/>
                    <a:p>
                      <a:pPr marL="0" marR="0" algn="just">
                        <a:spcBef>
                          <a:spcPts val="0"/>
                        </a:spcBef>
                        <a:spcAft>
                          <a:spcPts val="0"/>
                        </a:spcAft>
                      </a:pPr>
                      <a:r>
                        <a:rPr lang="en-US" sz="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Road Name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just">
                        <a:spcBef>
                          <a:spcPts val="0"/>
                        </a:spcBef>
                        <a:spcAft>
                          <a:spcPts val="0"/>
                        </a:spcAft>
                      </a:pPr>
                      <a:r>
                        <a:rPr lang="en-US" sz="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From / To</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just">
                        <a:spcBef>
                          <a:spcPts val="0"/>
                        </a:spcBef>
                        <a:spcAft>
                          <a:spcPts val="0"/>
                        </a:spcAft>
                      </a:pPr>
                      <a:r>
                        <a:rPr lang="en-US" sz="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Recommendation</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3886738711"/>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Pensacola Rd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(SR 1429)</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 19 E to E Main St (SR 1428)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ft bike lane and sidewalk</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470846248"/>
                  </a:ext>
                </a:extLst>
              </a:tr>
            </a:tbl>
          </a:graphicData>
        </a:graphic>
      </p:graphicFrame>
      <p:sp>
        <p:nvSpPr>
          <p:cNvPr id="5" name="Rectangle 1">
            <a:extLst>
              <a:ext uri="{FF2B5EF4-FFF2-40B4-BE49-F238E27FC236}">
                <a16:creationId xmlns:a16="http://schemas.microsoft.com/office/drawing/2014/main" id="{C169A6EF-F2CE-419C-AD95-4410E011A6F1}"/>
              </a:ext>
            </a:extLst>
          </p:cNvPr>
          <p:cNvSpPr>
            <a:spLocks noChangeArrowheads="1"/>
          </p:cNvSpPr>
          <p:nvPr/>
        </p:nvSpPr>
        <p:spPr bwMode="auto">
          <a:xfrm>
            <a:off x="2653396" y="786362"/>
            <a:ext cx="4752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Independent Bicycle Accommodations Recommendations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A2B61AEF-8FF7-4572-8C21-07620FCC068A}"/>
              </a:ext>
            </a:extLst>
          </p:cNvPr>
          <p:cNvSpPr txBox="1"/>
          <p:nvPr/>
        </p:nvSpPr>
        <p:spPr>
          <a:xfrm>
            <a:off x="2086734" y="5446017"/>
            <a:ext cx="6094520" cy="307777"/>
          </a:xfrm>
          <a:prstGeom prst="rect">
            <a:avLst/>
          </a:prstGeom>
          <a:noFill/>
        </p:spPr>
        <p:txBody>
          <a:bodyPr wrap="square">
            <a:spAutoFit/>
          </a:bodyPr>
          <a:lstStyle/>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Roads Recommended for “Bicycle and Pedestrian Only” Improvements</a:t>
            </a:r>
          </a:p>
        </p:txBody>
      </p:sp>
    </p:spTree>
    <p:extLst>
      <p:ext uri="{BB962C8B-B14F-4D97-AF65-F5344CB8AC3E}">
        <p14:creationId xmlns:p14="http://schemas.microsoft.com/office/powerpoint/2010/main" val="74332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B1642FF-FEBD-4E91-8C9C-3418568CE10A}"/>
              </a:ext>
            </a:extLst>
          </p:cNvPr>
          <p:cNvGraphicFramePr>
            <a:graphicFrameLocks noGrp="1"/>
          </p:cNvGraphicFramePr>
          <p:nvPr>
            <p:extLst>
              <p:ext uri="{D42A27DB-BD31-4B8C-83A1-F6EECF244321}">
                <p14:modId xmlns:p14="http://schemas.microsoft.com/office/powerpoint/2010/main" val="1352923471"/>
              </p:ext>
            </p:extLst>
          </p:nvPr>
        </p:nvGraphicFramePr>
        <p:xfrm>
          <a:off x="2147820" y="1057408"/>
          <a:ext cx="8323778" cy="5252770"/>
        </p:xfrm>
        <a:graphic>
          <a:graphicData uri="http://schemas.openxmlformats.org/drawingml/2006/table">
            <a:tbl>
              <a:tblPr firstRow="1" firstCol="1" bandRow="1"/>
              <a:tblGrid>
                <a:gridCol w="1746836">
                  <a:extLst>
                    <a:ext uri="{9D8B030D-6E8A-4147-A177-3AD203B41FA5}">
                      <a16:colId xmlns:a16="http://schemas.microsoft.com/office/drawing/2014/main" val="3626755450"/>
                    </a:ext>
                  </a:extLst>
                </a:gridCol>
                <a:gridCol w="3472625">
                  <a:extLst>
                    <a:ext uri="{9D8B030D-6E8A-4147-A177-3AD203B41FA5}">
                      <a16:colId xmlns:a16="http://schemas.microsoft.com/office/drawing/2014/main" val="560351583"/>
                    </a:ext>
                  </a:extLst>
                </a:gridCol>
                <a:gridCol w="3104317">
                  <a:extLst>
                    <a:ext uri="{9D8B030D-6E8A-4147-A177-3AD203B41FA5}">
                      <a16:colId xmlns:a16="http://schemas.microsoft.com/office/drawing/2014/main" val="3157525134"/>
                    </a:ext>
                  </a:extLst>
                </a:gridCol>
              </a:tblGrid>
              <a:tr h="349190">
                <a:tc>
                  <a:txBody>
                    <a:bodyPr/>
                    <a:lstStyle/>
                    <a:p>
                      <a:pPr marL="0" marR="0" algn="just">
                        <a:spcBef>
                          <a:spcPts val="0"/>
                        </a:spcBef>
                        <a:spcAft>
                          <a:spcPts val="0"/>
                        </a:spcAft>
                        <a:tabLst>
                          <a:tab pos="2743200" algn="ctr"/>
                          <a:tab pos="5486400" algn="r"/>
                        </a:tabLst>
                      </a:pPr>
                      <a:r>
                        <a:rPr lang="en-US" sz="1100">
                          <a:solidFill>
                            <a:srgbClr val="FFFFFF"/>
                          </a:solidFill>
                          <a:effectLst/>
                          <a:latin typeface="Arial" panose="020B0604020202020204" pitchFamily="34" charset="0"/>
                          <a:ea typeface="Times New Roman" panose="02020603050405020304" pitchFamily="18" charset="0"/>
                        </a:rPr>
                        <a:t>Road Name</a:t>
                      </a:r>
                      <a:endParaRPr lang="en-US" sz="1100">
                        <a:effectLst/>
                        <a:latin typeface="Times New Roman" panose="02020603050405020304" pitchFamily="18" charset="0"/>
                        <a:ea typeface="Times New Roman" panose="02020603050405020304" pitchFamily="18"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just">
                        <a:spcBef>
                          <a:spcPts val="0"/>
                        </a:spcBef>
                        <a:spcAft>
                          <a:spcPts val="0"/>
                        </a:spcAft>
                        <a:tabLst>
                          <a:tab pos="2743200" algn="ctr"/>
                          <a:tab pos="5486400" algn="r"/>
                        </a:tabLst>
                      </a:pPr>
                      <a:r>
                        <a:rPr lang="en-US" sz="1100">
                          <a:solidFill>
                            <a:srgbClr val="FFFFFF"/>
                          </a:solidFill>
                          <a:effectLst/>
                          <a:latin typeface="Arial" panose="020B0604020202020204" pitchFamily="34" charset="0"/>
                          <a:ea typeface="Times New Roman" panose="02020603050405020304" pitchFamily="18" charset="0"/>
                        </a:rPr>
                        <a:t>From/To</a:t>
                      </a:r>
                      <a:endParaRPr lang="en-US" sz="1100">
                        <a:effectLst/>
                        <a:latin typeface="Times New Roman" panose="02020603050405020304" pitchFamily="18" charset="0"/>
                        <a:ea typeface="Times New Roman" panose="02020603050405020304" pitchFamily="18"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just">
                        <a:spcBef>
                          <a:spcPts val="0"/>
                        </a:spcBef>
                        <a:spcAft>
                          <a:spcPts val="0"/>
                        </a:spcAft>
                        <a:tabLst>
                          <a:tab pos="2743200" algn="ctr"/>
                          <a:tab pos="5486400" algn="r"/>
                        </a:tabLst>
                      </a:pPr>
                      <a:r>
                        <a:rPr lang="en-US" sz="1100">
                          <a:solidFill>
                            <a:srgbClr val="FFFFFF"/>
                          </a:solidFill>
                          <a:effectLst/>
                          <a:latin typeface="Arial" panose="020B0604020202020204" pitchFamily="34" charset="0"/>
                          <a:ea typeface="Times New Roman" panose="02020603050405020304" pitchFamily="18" charset="0"/>
                        </a:rPr>
                        <a:t>Recommendation</a:t>
                      </a:r>
                      <a:endParaRPr lang="en-US" sz="1100">
                        <a:effectLst/>
                        <a:latin typeface="Times New Roman" panose="02020603050405020304" pitchFamily="18" charset="0"/>
                        <a:ea typeface="Times New Roman" panose="02020603050405020304" pitchFamily="18"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1736905408"/>
                  </a:ext>
                </a:extLst>
              </a:tr>
              <a:tr h="544843">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US 19E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West Burnsville Church Rd (SR 1375) to Charlie Brown Rd (SR 1438(</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Add sidewalk along north side to traffic signal at Charlie Brown Rd for safer crossing of US 19E</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401691915"/>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Academy St</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W Main St (SR 1428) to Glendale Ave</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 along the west side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82432986"/>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Azalea Ln</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N Main St (SR 1369) to Summit Ave</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 along the south side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413872689"/>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Bennett St</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E Main St (SR 1428) to Ramsey St</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7744372"/>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Bowditch St</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Reservoir Rd to Sav-</a:t>
                      </a:r>
                      <a:r>
                        <a:rPr lang="en-US" sz="1100" dirty="0" err="1">
                          <a:solidFill>
                            <a:srgbClr val="000000"/>
                          </a:solidFill>
                          <a:effectLst/>
                          <a:latin typeface="Arial" panose="020B0604020202020204" pitchFamily="34" charset="0"/>
                          <a:ea typeface="Times New Roman" panose="02020603050405020304" pitchFamily="18" charset="0"/>
                        </a:rPr>
                        <a:t>Mor</a:t>
                      </a:r>
                      <a:r>
                        <a:rPr lang="en-US" sz="1100" dirty="0">
                          <a:solidFill>
                            <a:srgbClr val="000000"/>
                          </a:solidFill>
                          <a:effectLst/>
                          <a:latin typeface="Arial" panose="020B0604020202020204" pitchFamily="34" charset="0"/>
                          <a:ea typeface="Times New Roman" panose="02020603050405020304" pitchFamily="18" charset="0"/>
                        </a:rPr>
                        <a:t> Food</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 along the west side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564391541"/>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Celo St</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Long View Rd to E Main St (SR 1428)</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100724779"/>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Cooper St</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W Main St (SR 1428) to US 19E</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 along the west side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13756510"/>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Court St</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West Blvd to W Main St (SR 1428)</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19087315"/>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East Blvd</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Depot St (SR 1140) to US 19E</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534722729"/>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East Main St (SR 1428)</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S Main St (SR 1428) to Dead End</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 along the north side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47081273"/>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Glendale Ave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Academy St to Swiss Ave</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011874169"/>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Hillside Dr</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US 19E to W Main St (SR 1428)</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115513630"/>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Ivy St</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East Blvd to E Main St (SR 1428)</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768077611"/>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Long View Rd</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School Circle to E Main St (SR 1428)</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89292029"/>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Ramsey St</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Bennett St to Long View Rd</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692917585"/>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Reservoir Rd</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US 19E to Bowditch St</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 along west side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02644581"/>
                  </a:ext>
                </a:extLst>
              </a:tr>
              <a:tr h="181614">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Roberson St</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W Main St (SR 1428) to W Glendale Ave</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730539"/>
                  </a:ext>
                </a:extLst>
              </a:tr>
              <a:tr h="363229">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School Cir</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Green Mountain Dr (SR 1369) to Parkway Playhouse</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 along outer perimeter</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36443066"/>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Summit St</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Azalea Ln to Green Mountain Dr (SR 1369)</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4065141224"/>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Swiss Ave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Glendale Ave to W Main St (SR 1428)</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 </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06090582"/>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West Blvd</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Cooper St to S Main St (SR 1428)</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428687453"/>
                  </a:ext>
                </a:extLst>
              </a:tr>
              <a:tr h="181614">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West Glendale Ave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dirty="0">
                          <a:solidFill>
                            <a:srgbClr val="000000"/>
                          </a:solidFill>
                          <a:effectLst/>
                          <a:latin typeface="Arial" panose="020B0604020202020204" pitchFamily="34" charset="0"/>
                          <a:ea typeface="Times New Roman" panose="02020603050405020304" pitchFamily="18" charset="0"/>
                        </a:rPr>
                        <a:t>Clear View Ln (SR 1139) to Robertson St</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tabLst>
                          <a:tab pos="2743200" algn="ctr"/>
                          <a:tab pos="5486400" algn="r"/>
                        </a:tabLst>
                      </a:pPr>
                      <a:r>
                        <a:rPr lang="en-US" sz="1100">
                          <a:solidFill>
                            <a:srgbClr val="000000"/>
                          </a:solidFill>
                          <a:effectLst/>
                          <a:latin typeface="Arial" panose="020B0604020202020204" pitchFamily="34" charset="0"/>
                          <a:ea typeface="Times New Roman" panose="02020603050405020304" pitchFamily="18" charset="0"/>
                        </a:rPr>
                        <a:t>Add sidewalk</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99856534"/>
                  </a:ext>
                </a:extLst>
              </a:tr>
              <a:tr h="181614">
                <a:tc>
                  <a:txBody>
                    <a:bodyPr/>
                    <a:lstStyle/>
                    <a:p>
                      <a:pPr marL="0" marR="0" algn="just">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rPr>
                        <a:t>West Main St (SR 1428)</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just">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Existing Sidewalk to US 19E</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just">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rPr>
                        <a:t>Add sidewalk along the north side</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346315390"/>
                  </a:ext>
                </a:extLst>
              </a:tr>
              <a:tr h="181614">
                <a:tc>
                  <a:txBody>
                    <a:bodyPr/>
                    <a:lstStyle/>
                    <a:p>
                      <a:pPr marL="0" marR="0" algn="just">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rPr>
                        <a:t>Westover Dr</a:t>
                      </a:r>
                      <a:endParaRPr lang="en-US" sz="110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W Main St (SR 1428) to US 19E</a:t>
                      </a:r>
                      <a:endParaRPr lang="en-US" sz="1100" dirty="0">
                        <a:effectLst/>
                        <a:latin typeface="Times New Roman" panose="02020603050405020304" pitchFamily="18" charset="0"/>
                        <a:ea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Add sidewalk along the east side</a:t>
                      </a:r>
                      <a:endParaRPr lang="en-US" sz="1100" dirty="0">
                        <a:effectLst/>
                        <a:latin typeface="Times New Roman" panose="02020603050405020304" pitchFamily="18" charset="0"/>
                        <a:ea typeface="Times New Roman" panose="02020603050405020304" pitchFamily="18" charset="0"/>
                      </a:endParaRPr>
                    </a:p>
                  </a:txBody>
                  <a:tcPr marL="60435" marR="60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8684765"/>
                  </a:ext>
                </a:extLst>
              </a:tr>
            </a:tbl>
          </a:graphicData>
        </a:graphic>
      </p:graphicFrame>
      <p:sp>
        <p:nvSpPr>
          <p:cNvPr id="10" name="Rectangle 2">
            <a:extLst>
              <a:ext uri="{FF2B5EF4-FFF2-40B4-BE49-F238E27FC236}">
                <a16:creationId xmlns:a16="http://schemas.microsoft.com/office/drawing/2014/main" id="{3AA966CE-74CB-4440-A51D-76F5832D646B}"/>
              </a:ext>
            </a:extLst>
          </p:cNvPr>
          <p:cNvSpPr>
            <a:spLocks noChangeArrowheads="1"/>
          </p:cNvSpPr>
          <p:nvPr/>
        </p:nvSpPr>
        <p:spPr bwMode="auto">
          <a:xfrm>
            <a:off x="2039072" y="651831"/>
            <a:ext cx="41745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Roads Recommended for Sidewalk Improvements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844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0BFA-06CB-49DF-80F5-93ECF4027081}"/>
              </a:ext>
            </a:extLst>
          </p:cNvPr>
          <p:cNvSpPr>
            <a:spLocks noGrp="1"/>
          </p:cNvSpPr>
          <p:nvPr>
            <p:ph type="title"/>
          </p:nvPr>
        </p:nvSpPr>
        <p:spPr/>
        <p:txBody>
          <a:bodyPr/>
          <a:lstStyle/>
          <a:p>
            <a:r>
              <a:rPr lang="en-US" b="1" dirty="0">
                <a:solidFill>
                  <a:schemeClr val="accent5">
                    <a:lumMod val="75000"/>
                  </a:schemeClr>
                </a:solidFill>
              </a:rPr>
              <a:t>Introduction</a:t>
            </a:r>
            <a:endParaRPr lang="en-US" dirty="0"/>
          </a:p>
        </p:txBody>
      </p:sp>
      <p:sp>
        <p:nvSpPr>
          <p:cNvPr id="3" name="Content Placeholder 2">
            <a:extLst>
              <a:ext uri="{FF2B5EF4-FFF2-40B4-BE49-F238E27FC236}">
                <a16:creationId xmlns:a16="http://schemas.microsoft.com/office/drawing/2014/main" id="{5F066022-05FD-4314-BBC7-5827B95A7072}"/>
              </a:ext>
            </a:extLst>
          </p:cNvPr>
          <p:cNvSpPr>
            <a:spLocks noGrp="1"/>
          </p:cNvSpPr>
          <p:nvPr>
            <p:ph idx="1"/>
          </p:nvPr>
        </p:nvSpPr>
        <p:spPr/>
        <p:txBody>
          <a:bodyPr>
            <a:normAutofit fontScale="92500"/>
          </a:bodyPr>
          <a:lstStyle/>
          <a:p>
            <a:r>
              <a:rPr lang="en-US" dirty="0"/>
              <a:t>In March 2020, Yancey County, Burnsville, the High Country RPO, and the NCDOT began a collaborative effort to develop an update to the 2008 Yancey County Comprehensive Transportation Plan (CTP).  </a:t>
            </a:r>
          </a:p>
          <a:p>
            <a:r>
              <a:rPr lang="en-US" dirty="0"/>
              <a:t>The recommendations described in this presentation have been developed to address the needs identified during the process.  The CTP will be used to identify priority projects for funding and construction in future years.</a:t>
            </a:r>
          </a:p>
          <a:p>
            <a:r>
              <a:rPr lang="en-US" dirty="0"/>
              <a:t>Please review the following recommendations and then provide your input through the survey at </a:t>
            </a:r>
            <a:r>
              <a:rPr lang="en-US" dirty="0">
                <a:hlinkClick r:id="rId2"/>
              </a:rPr>
              <a:t>http://tinyurl.com/Yancey-County-CTP</a:t>
            </a:r>
            <a:r>
              <a:rPr lang="en-US" dirty="0"/>
              <a:t> or in person using comment sheets that can be found along with recommendation maps at the Burnsville Town Center between April 12-16 during operating hours.</a:t>
            </a:r>
          </a:p>
        </p:txBody>
      </p:sp>
      <p:cxnSp>
        <p:nvCxnSpPr>
          <p:cNvPr id="4" name="Straight Connector 3">
            <a:extLst>
              <a:ext uri="{FF2B5EF4-FFF2-40B4-BE49-F238E27FC236}">
                <a16:creationId xmlns:a16="http://schemas.microsoft.com/office/drawing/2014/main" id="{DA64C822-8BD6-4576-9797-074583DA640E}"/>
              </a:ext>
            </a:extLst>
          </p:cNvPr>
          <p:cNvCxnSpPr>
            <a:cxnSpLocks/>
          </p:cNvCxnSpPr>
          <p:nvPr/>
        </p:nvCxnSpPr>
        <p:spPr>
          <a:xfrm>
            <a:off x="838200" y="1269447"/>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91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AD45CF7-77B6-4DEB-99B9-E0AFB3D80171}"/>
              </a:ext>
            </a:extLst>
          </p:cNvPr>
          <p:cNvSpPr>
            <a:spLocks noChangeArrowheads="1"/>
          </p:cNvSpPr>
          <p:nvPr/>
        </p:nvSpPr>
        <p:spPr bwMode="auto">
          <a:xfrm>
            <a:off x="1335503" y="558398"/>
            <a:ext cx="51771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Recommended Greenways / Multi-Use Paths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783502B1-4B75-4C01-958E-D607957DC7B1}"/>
              </a:ext>
            </a:extLst>
          </p:cNvPr>
          <p:cNvSpPr txBox="1"/>
          <p:nvPr/>
        </p:nvSpPr>
        <p:spPr>
          <a:xfrm>
            <a:off x="1354898" y="4255332"/>
            <a:ext cx="9482204" cy="961802"/>
          </a:xfrm>
          <a:prstGeom prst="rect">
            <a:avLst/>
          </a:prstGeom>
          <a:noFill/>
        </p:spPr>
        <p:txBody>
          <a:bodyPr wrap="square">
            <a:spAutoFit/>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Other Recommendations: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Construct a new park and ride lot Near Depot St (SR 1140) and US 19E to serve Burnsville.</a:t>
            </a:r>
          </a:p>
          <a:p>
            <a:pPr marL="342900" marR="0" lvl="0" indent="-342900" algn="just">
              <a:spcBef>
                <a:spcPts val="0"/>
              </a:spcBef>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Crosswalk on US 19E near CVS/Roses.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endParaRPr>
          </a:p>
        </p:txBody>
      </p:sp>
      <p:graphicFrame>
        <p:nvGraphicFramePr>
          <p:cNvPr id="2" name="Table 1">
            <a:extLst>
              <a:ext uri="{FF2B5EF4-FFF2-40B4-BE49-F238E27FC236}">
                <a16:creationId xmlns:a16="http://schemas.microsoft.com/office/drawing/2014/main" id="{E56C55A5-0032-43E6-9F64-E202BA052751}"/>
              </a:ext>
            </a:extLst>
          </p:cNvPr>
          <p:cNvGraphicFramePr>
            <a:graphicFrameLocks noGrp="1"/>
          </p:cNvGraphicFramePr>
          <p:nvPr>
            <p:extLst>
              <p:ext uri="{D42A27DB-BD31-4B8C-83A1-F6EECF244321}">
                <p14:modId xmlns:p14="http://schemas.microsoft.com/office/powerpoint/2010/main" val="2862777398"/>
              </p:ext>
            </p:extLst>
          </p:nvPr>
        </p:nvGraphicFramePr>
        <p:xfrm>
          <a:off x="1412875" y="1035265"/>
          <a:ext cx="9041130" cy="2743200"/>
        </p:xfrm>
        <a:graphic>
          <a:graphicData uri="http://schemas.openxmlformats.org/drawingml/2006/table">
            <a:tbl>
              <a:tblPr firstRow="1" firstCol="1" bandRow="1"/>
              <a:tblGrid>
                <a:gridCol w="2183130">
                  <a:extLst>
                    <a:ext uri="{9D8B030D-6E8A-4147-A177-3AD203B41FA5}">
                      <a16:colId xmlns:a16="http://schemas.microsoft.com/office/drawing/2014/main" val="3561413230"/>
                    </a:ext>
                  </a:extLst>
                </a:gridCol>
                <a:gridCol w="3143250">
                  <a:extLst>
                    <a:ext uri="{9D8B030D-6E8A-4147-A177-3AD203B41FA5}">
                      <a16:colId xmlns:a16="http://schemas.microsoft.com/office/drawing/2014/main" val="106897712"/>
                    </a:ext>
                  </a:extLst>
                </a:gridCol>
                <a:gridCol w="3714750">
                  <a:extLst>
                    <a:ext uri="{9D8B030D-6E8A-4147-A177-3AD203B41FA5}">
                      <a16:colId xmlns:a16="http://schemas.microsoft.com/office/drawing/2014/main" val="1375587443"/>
                    </a:ext>
                  </a:extLst>
                </a:gridCol>
              </a:tblGrid>
              <a:tr h="365760">
                <a:tc>
                  <a:txBody>
                    <a:bodyPr/>
                    <a:lstStyle/>
                    <a:p>
                      <a:pPr marL="0" marR="0" algn="just">
                        <a:spcBef>
                          <a:spcPts val="0"/>
                        </a:spcBef>
                        <a:spcAft>
                          <a:spcPts val="0"/>
                        </a:spcAft>
                      </a:pPr>
                      <a:r>
                        <a:rPr lang="en-US" sz="1200" dirty="0">
                          <a:solidFill>
                            <a:srgbClr val="FFFFFF"/>
                          </a:solidFill>
                          <a:effectLst/>
                          <a:latin typeface="Arial" panose="020B0604020202020204" pitchFamily="34" charset="0"/>
                          <a:ea typeface="Times New Roman" panose="02020603050405020304" pitchFamily="18" charset="0"/>
                        </a:rPr>
                        <a:t>Road Name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just">
                        <a:spcBef>
                          <a:spcPts val="0"/>
                        </a:spcBef>
                        <a:spcAft>
                          <a:spcPts val="0"/>
                        </a:spcAft>
                      </a:pPr>
                      <a:r>
                        <a:rPr lang="en-US" sz="1200">
                          <a:solidFill>
                            <a:srgbClr val="FFFFFF"/>
                          </a:solidFill>
                          <a:effectLst/>
                          <a:latin typeface="Arial" panose="020B0604020202020204" pitchFamily="34" charset="0"/>
                          <a:ea typeface="Times New Roman" panose="02020603050405020304" pitchFamily="18" charset="0"/>
                        </a:rPr>
                        <a:t>From / To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just">
                        <a:spcBef>
                          <a:spcPts val="0"/>
                        </a:spcBef>
                        <a:spcAft>
                          <a:spcPts val="0"/>
                        </a:spcAft>
                      </a:pPr>
                      <a:r>
                        <a:rPr lang="en-US" sz="1200">
                          <a:solidFill>
                            <a:srgbClr val="FFFFFF"/>
                          </a:solidFill>
                          <a:effectLst/>
                          <a:latin typeface="Arial" panose="020B0604020202020204" pitchFamily="34" charset="0"/>
                          <a:ea typeface="Times New Roman" panose="02020603050405020304" pitchFamily="18" charset="0"/>
                        </a:rPr>
                        <a:t>Recommendation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2437302956"/>
                  </a:ext>
                </a:extLst>
              </a:tr>
              <a:tr h="0">
                <a:tc>
                  <a:txBody>
                    <a:bodyPr/>
                    <a:lstStyle/>
                    <a:p>
                      <a:pPr marL="0" marR="0">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Cane River Greenway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Cane River Park/Whittington Rd (SR 1379) / Ferguson Hill Rd (SR 1139)</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On new location following Cane River with access to Cane River Park, Cane River Middle School, Blue Ridge Elementary School, Mountain Heritage High School and Burnsville </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852162026"/>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Burnsville-Micaville Greenway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Georges Fork Rd (SR 1142) / Micaville Loop (SR 1186)</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On new location connecting Burnsville to Micaville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548140292"/>
                  </a:ext>
                </a:extLst>
              </a:tr>
              <a:tr h="0">
                <a:tc>
                  <a:txBody>
                    <a:bodyPr/>
                    <a:lstStyle/>
                    <a:p>
                      <a:pPr marL="0" marR="0">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South Toe River Greenway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US 19E/NC80 / Hickory Springs Rd (SR 1153)</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On new location along NC 80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731314435"/>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Observatory Greenway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US 19E/Wyatt Town Rd / Bare Dark Sky Observatory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On new location from US 19E to Bare Sky Observatory and future recreational areas along US 80N</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516048818"/>
                  </a:ext>
                </a:extLst>
              </a:tr>
              <a:tr h="0">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Micaville Greenway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just">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rPr>
                        <a:t>Micaville Loop / Observatory Greenway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just">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On new location connecting Burnsville-Micaville Greenway to the Observatory Greenway</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253293370"/>
                  </a:ext>
                </a:extLst>
              </a:tr>
            </a:tbl>
          </a:graphicData>
        </a:graphic>
      </p:graphicFrame>
    </p:spTree>
    <p:extLst>
      <p:ext uri="{BB962C8B-B14F-4D97-AF65-F5344CB8AC3E}">
        <p14:creationId xmlns:p14="http://schemas.microsoft.com/office/powerpoint/2010/main" val="1930705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5F5494-A01C-4630-9A38-50096C3088DB}"/>
              </a:ext>
            </a:extLst>
          </p:cNvPr>
          <p:cNvSpPr txBox="1"/>
          <p:nvPr/>
        </p:nvSpPr>
        <p:spPr>
          <a:xfrm>
            <a:off x="4429665" y="771219"/>
            <a:ext cx="2787769"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5B9BD5">
                    <a:lumMod val="75000"/>
                  </a:srgbClr>
                </a:solidFill>
                <a:effectLst/>
                <a:uLnTx/>
                <a:uFillTx/>
                <a:latin typeface="Calibri Light" panose="020F0302020204030204"/>
                <a:ea typeface="+mj-ea"/>
                <a:cs typeface="+mj-cs"/>
              </a:rPr>
              <a:t>Thank You!</a:t>
            </a:r>
            <a:endParaRPr lang="en-US" dirty="0"/>
          </a:p>
        </p:txBody>
      </p:sp>
      <p:sp>
        <p:nvSpPr>
          <p:cNvPr id="8" name="TextBox 7">
            <a:extLst>
              <a:ext uri="{FF2B5EF4-FFF2-40B4-BE49-F238E27FC236}">
                <a16:creationId xmlns:a16="http://schemas.microsoft.com/office/drawing/2014/main" id="{A142F118-EC40-46AB-9F03-DB367BE94E0A}"/>
              </a:ext>
            </a:extLst>
          </p:cNvPr>
          <p:cNvSpPr txBox="1"/>
          <p:nvPr/>
        </p:nvSpPr>
        <p:spPr>
          <a:xfrm>
            <a:off x="845389" y="2587924"/>
            <a:ext cx="10852030" cy="4555093"/>
          </a:xfrm>
          <a:prstGeom prst="rect">
            <a:avLst/>
          </a:prstGeom>
          <a:noFill/>
        </p:spPr>
        <p:txBody>
          <a:bodyPr wrap="square" rtlCol="0">
            <a:spAutoFit/>
          </a:bodyPr>
          <a:lstStyle/>
          <a:p>
            <a:r>
              <a:rPr lang="en-US" sz="2200" b="1" dirty="0">
                <a:highlight>
                  <a:srgbClr val="FFFF00"/>
                </a:highlight>
              </a:rPr>
              <a:t>If you have any other recommendations besides those listed in this presentation, please email them to either David Graham or Pam Cook (emails below).</a:t>
            </a:r>
          </a:p>
          <a:p>
            <a:endParaRPr lang="en-US" sz="2200" b="1" dirty="0"/>
          </a:p>
          <a:p>
            <a:r>
              <a:rPr lang="en-US" sz="2200" b="1" dirty="0"/>
              <a:t>High Country Rural Planning Organization (RPO)</a:t>
            </a:r>
          </a:p>
          <a:p>
            <a:r>
              <a:rPr lang="en-US" dirty="0"/>
              <a:t>David Graham, Transportation Planner</a:t>
            </a:r>
          </a:p>
          <a:p>
            <a:r>
              <a:rPr lang="en-US" dirty="0">
                <a:hlinkClick r:id="rId2"/>
              </a:rPr>
              <a:t>dgraham@hccog.org</a:t>
            </a:r>
            <a:r>
              <a:rPr lang="en-US" dirty="0"/>
              <a:t>, (828) 265-5434 ext. 135</a:t>
            </a:r>
          </a:p>
          <a:p>
            <a:r>
              <a:rPr lang="en-US" dirty="0">
                <a:hlinkClick r:id="rId3"/>
              </a:rPr>
              <a:t>https://hccog.org/planning/#Transport</a:t>
            </a:r>
            <a:endParaRPr lang="en-US" dirty="0"/>
          </a:p>
          <a:p>
            <a:endParaRPr lang="en-US" dirty="0"/>
          </a:p>
          <a:p>
            <a:endParaRPr lang="en-US" dirty="0"/>
          </a:p>
          <a:p>
            <a:r>
              <a:rPr lang="en-US" sz="2200" b="1" dirty="0"/>
              <a:t>NCDOT Transportation Planning Division (TPD)</a:t>
            </a:r>
          </a:p>
          <a:p>
            <a:r>
              <a:rPr lang="en-US" dirty="0"/>
              <a:t>Pam R. Cook, PE, Project Engineer</a:t>
            </a:r>
          </a:p>
          <a:p>
            <a:r>
              <a:rPr lang="en-US" dirty="0">
                <a:hlinkClick r:id="rId4"/>
              </a:rPr>
              <a:t>prcook@ncdot.gov</a:t>
            </a:r>
            <a:r>
              <a:rPr lang="en-US" dirty="0"/>
              <a:t>, (919) 707-0975</a:t>
            </a:r>
          </a:p>
          <a:p>
            <a:r>
              <a:rPr lang="en-US" dirty="0">
                <a:hlinkClick r:id="rId5"/>
              </a:rPr>
              <a:t>http://tinyurl.com/Yancey-County-CTP</a:t>
            </a:r>
            <a:endParaRPr lang="en-US" dirty="0"/>
          </a:p>
          <a:p>
            <a:r>
              <a:rPr lang="en-US" dirty="0">
                <a:hlinkClick r:id="rId6"/>
              </a:rPr>
              <a:t>https://connect.ncdot.gov/projects/planning/Pages/Comprehensive-Transportation-Plans.aspx</a:t>
            </a:r>
            <a:endParaRPr lang="en-US" dirty="0"/>
          </a:p>
          <a:p>
            <a:endParaRPr lang="en-US" dirty="0"/>
          </a:p>
        </p:txBody>
      </p:sp>
      <p:cxnSp>
        <p:nvCxnSpPr>
          <p:cNvPr id="9" name="Straight Connector 8">
            <a:extLst>
              <a:ext uri="{FF2B5EF4-FFF2-40B4-BE49-F238E27FC236}">
                <a16:creationId xmlns:a16="http://schemas.microsoft.com/office/drawing/2014/main" id="{DE6865BB-2E60-4A63-84A1-C3424633DC9E}"/>
              </a:ext>
            </a:extLst>
          </p:cNvPr>
          <p:cNvCxnSpPr>
            <a:cxnSpLocks/>
          </p:cNvCxnSpPr>
          <p:nvPr/>
        </p:nvCxnSpPr>
        <p:spPr>
          <a:xfrm>
            <a:off x="845389" y="1407469"/>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0F2299-F29D-4127-8BD9-0EE70104DCBC}"/>
              </a:ext>
            </a:extLst>
          </p:cNvPr>
          <p:cNvSpPr txBox="1"/>
          <p:nvPr/>
        </p:nvSpPr>
        <p:spPr>
          <a:xfrm>
            <a:off x="1915064" y="1540660"/>
            <a:ext cx="8264106" cy="646331"/>
          </a:xfrm>
          <a:prstGeom prst="rect">
            <a:avLst/>
          </a:prstGeom>
          <a:noFill/>
        </p:spPr>
        <p:txBody>
          <a:bodyPr wrap="square" rtlCol="0">
            <a:spAutoFit/>
          </a:bodyPr>
          <a:lstStyle/>
          <a:p>
            <a:pPr algn="ctr"/>
            <a:r>
              <a:rPr lang="en-US" i="1" dirty="0"/>
              <a:t>Your input is crucial to planning in order to meet the future needs of Yancey County’s multi-modal transportation system.  </a:t>
            </a:r>
          </a:p>
        </p:txBody>
      </p:sp>
    </p:spTree>
    <p:extLst>
      <p:ext uri="{BB962C8B-B14F-4D97-AF65-F5344CB8AC3E}">
        <p14:creationId xmlns:p14="http://schemas.microsoft.com/office/powerpoint/2010/main" val="120458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US 19W</a:t>
            </a:r>
            <a:br>
              <a:rPr lang="en-US" dirty="0"/>
            </a:br>
            <a:r>
              <a:rPr lang="en-US" sz="2400" i="1" dirty="0"/>
              <a:t>From US 19E to Little Creek Rd (SR 1411)</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0" y="1689223"/>
            <a:ext cx="5257799" cy="3968626"/>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9 to 10-foot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is scenic as it goes along the Cane River, and it connects to the Cherokee National Forest, the Appalachian Trail, and Tennessee.  It is popular with recreational cyclists.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12-foot lanes to accommodate vehicular traffic with 5-foot paved shoulders to accommodate cyclists.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205490" y="1825624"/>
            <a:ext cx="5356781" cy="4734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US 19W is a highly used and popular cycling route.  A wider shoulder would significantly improve safety.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Primary secondary road needs widening or wider shoulders.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8D01E0F4-F074-4F68-9574-B74974FB7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764" y="1784275"/>
            <a:ext cx="4266404" cy="2408831"/>
          </a:xfrm>
          <a:prstGeom prst="rect">
            <a:avLst/>
          </a:prstGeom>
        </p:spPr>
      </p:pic>
      <p:pic>
        <p:nvPicPr>
          <p:cNvPr id="12" name="Picture 11">
            <a:extLst>
              <a:ext uri="{FF2B5EF4-FFF2-40B4-BE49-F238E27FC236}">
                <a16:creationId xmlns:a16="http://schemas.microsoft.com/office/drawing/2014/main" id="{BA7608A9-E336-4F9A-B487-09BF8080461E}"/>
              </a:ext>
            </a:extLst>
          </p:cNvPr>
          <p:cNvPicPr>
            <a:picLocks noChangeAspect="1"/>
          </p:cNvPicPr>
          <p:nvPr/>
        </p:nvPicPr>
        <p:blipFill>
          <a:blip r:embed="rId3"/>
          <a:stretch>
            <a:fillRect/>
          </a:stretch>
        </p:blipFill>
        <p:spPr>
          <a:xfrm>
            <a:off x="3361276" y="5168777"/>
            <a:ext cx="2564171" cy="1542741"/>
          </a:xfrm>
          <a:prstGeom prst="rect">
            <a:avLst/>
          </a:prstGeom>
        </p:spPr>
      </p:pic>
    </p:spTree>
    <p:extLst>
      <p:ext uri="{BB962C8B-B14F-4D97-AF65-F5344CB8AC3E}">
        <p14:creationId xmlns:p14="http://schemas.microsoft.com/office/powerpoint/2010/main" val="414847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US 19W</a:t>
            </a:r>
            <a:br>
              <a:rPr lang="en-US" dirty="0"/>
            </a:br>
            <a:r>
              <a:rPr lang="en-US" sz="2400" i="1" dirty="0"/>
              <a:t>From Little Creek Rd (SR 1411) to </a:t>
            </a:r>
            <a:r>
              <a:rPr lang="en-US" sz="2400" i="1" dirty="0" err="1"/>
              <a:t>Huntdale</a:t>
            </a:r>
            <a:r>
              <a:rPr lang="en-US" sz="2400" i="1" dirty="0"/>
              <a:t> Rd (SR 1417)</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825625"/>
            <a:ext cx="5257799" cy="4351338"/>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9-foot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is scenic as it goes along the Cane River and into the Cherokee National Forest and Tennessee.  It is popular with recreational cyclists.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12-foot lanes to accommodate vehicular traffic with 5-foot paved shoulders to accommodate cyclists.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187736" y="1825624"/>
            <a:ext cx="5374536" cy="4667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Cyclists are on this road all the time, need shoulder for safety.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People drive over the line all the time, especially big trucks. Drive too fast for the conditions.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pic>
        <p:nvPicPr>
          <p:cNvPr id="10" name="Picture 9">
            <a:extLst>
              <a:ext uri="{FF2B5EF4-FFF2-40B4-BE49-F238E27FC236}">
                <a16:creationId xmlns:a16="http://schemas.microsoft.com/office/drawing/2014/main" id="{E2ED8A06-B3C3-4C90-B71A-AB90D4427367}"/>
              </a:ext>
            </a:extLst>
          </p:cNvPr>
          <p:cNvPicPr>
            <a:picLocks noChangeAspect="1"/>
          </p:cNvPicPr>
          <p:nvPr/>
        </p:nvPicPr>
        <p:blipFill>
          <a:blip r:embed="rId2"/>
          <a:stretch>
            <a:fillRect/>
          </a:stretch>
        </p:blipFill>
        <p:spPr>
          <a:xfrm>
            <a:off x="6490173" y="1825623"/>
            <a:ext cx="4119336" cy="2130692"/>
          </a:xfrm>
          <a:prstGeom prst="rect">
            <a:avLst/>
          </a:prstGeom>
        </p:spPr>
      </p:pic>
      <p:pic>
        <p:nvPicPr>
          <p:cNvPr id="8" name="Picture 7">
            <a:extLst>
              <a:ext uri="{FF2B5EF4-FFF2-40B4-BE49-F238E27FC236}">
                <a16:creationId xmlns:a16="http://schemas.microsoft.com/office/drawing/2014/main" id="{79A42F5E-7BEE-40D1-9B73-C0105EE75A20}"/>
              </a:ext>
            </a:extLst>
          </p:cNvPr>
          <p:cNvPicPr>
            <a:picLocks noChangeAspect="1"/>
          </p:cNvPicPr>
          <p:nvPr/>
        </p:nvPicPr>
        <p:blipFill>
          <a:blip r:embed="rId3"/>
          <a:stretch>
            <a:fillRect/>
          </a:stretch>
        </p:blipFill>
        <p:spPr>
          <a:xfrm>
            <a:off x="3361277" y="5168777"/>
            <a:ext cx="2439448" cy="1467701"/>
          </a:xfrm>
          <a:prstGeom prst="rect">
            <a:avLst/>
          </a:prstGeom>
        </p:spPr>
      </p:pic>
    </p:spTree>
    <p:extLst>
      <p:ext uri="{BB962C8B-B14F-4D97-AF65-F5344CB8AC3E}">
        <p14:creationId xmlns:p14="http://schemas.microsoft.com/office/powerpoint/2010/main" val="376019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26ABC2-3316-4AAF-BCBA-7FC5404A2FEB}"/>
              </a:ext>
            </a:extLst>
          </p:cNvPr>
          <p:cNvPicPr>
            <a:picLocks noChangeAspect="1"/>
          </p:cNvPicPr>
          <p:nvPr/>
        </p:nvPicPr>
        <p:blipFill>
          <a:blip r:embed="rId2"/>
          <a:stretch>
            <a:fillRect/>
          </a:stretch>
        </p:blipFill>
        <p:spPr>
          <a:xfrm>
            <a:off x="3408742" y="4909351"/>
            <a:ext cx="2637902" cy="1897880"/>
          </a:xfrm>
          <a:prstGeom prst="rect">
            <a:avLst/>
          </a:prstGeom>
        </p:spPr>
      </p:pic>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US 19W</a:t>
            </a:r>
            <a:br>
              <a:rPr lang="en-US" dirty="0"/>
            </a:br>
            <a:r>
              <a:rPr lang="en-US" sz="2400" i="1" dirty="0"/>
              <a:t>From </a:t>
            </a:r>
            <a:r>
              <a:rPr lang="en-US" sz="2400" i="1" dirty="0" err="1"/>
              <a:t>Huntdale</a:t>
            </a:r>
            <a:r>
              <a:rPr lang="en-US" sz="2400" i="1" dirty="0"/>
              <a:t> Rd (SR 1417) to Tennessee State Line</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825625"/>
            <a:ext cx="5257799" cy="3527425"/>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8-foot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is scenic as it goes along the Cane River and into the Cherokee National Forest and Tennessee.  </a:t>
            </a:r>
            <a:endParaRPr lang="en-US" dirty="0"/>
          </a:p>
          <a:p>
            <a:pPr marL="0" indent="0">
              <a:buNone/>
            </a:pPr>
            <a:r>
              <a:rPr lang="en-US" sz="2200" b="1" dirty="0"/>
              <a:t>Recommendation</a:t>
            </a:r>
          </a:p>
          <a:p>
            <a:pPr marL="0" indent="0" algn="just">
              <a:buNone/>
            </a:pPr>
            <a:r>
              <a:rPr lang="en-US" sz="1800" dirty="0">
                <a:effectLst/>
                <a:latin typeface="Times New Roman" panose="02020603050405020304" pitchFamily="18" charset="0"/>
                <a:ea typeface="Times New Roman" panose="02020603050405020304" pitchFamily="18" charset="0"/>
              </a:rPr>
              <a:t>Modernize to 11-foot lanes to accommodate vehicular traffic with 4-foot paved shoulders. </a:t>
            </a: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241002" y="1825625"/>
            <a:ext cx="532127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Modernization of NC 80, NC 197 and US 19W will help to connect more remote sections of the county to US 19E.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Primary secondary road needs widening or wider shoulders.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pic>
        <p:nvPicPr>
          <p:cNvPr id="6" name="Picture 5" descr="A picture containing ground, outdoor&#10;&#10;Description automatically generated">
            <a:extLst>
              <a:ext uri="{FF2B5EF4-FFF2-40B4-BE49-F238E27FC236}">
                <a16:creationId xmlns:a16="http://schemas.microsoft.com/office/drawing/2014/main" id="{6CB6B7BE-BEB4-48CF-BAF1-C79CFD89A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613" y="1690688"/>
            <a:ext cx="3575764" cy="2412357"/>
          </a:xfrm>
          <a:prstGeom prst="rect">
            <a:avLst/>
          </a:prstGeom>
        </p:spPr>
      </p:pic>
    </p:spTree>
    <p:extLst>
      <p:ext uri="{BB962C8B-B14F-4D97-AF65-F5344CB8AC3E}">
        <p14:creationId xmlns:p14="http://schemas.microsoft.com/office/powerpoint/2010/main" val="370072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NC 80</a:t>
            </a:r>
            <a:br>
              <a:rPr lang="en-US" dirty="0"/>
            </a:br>
            <a:r>
              <a:rPr lang="en-US" sz="2400" i="1" dirty="0"/>
              <a:t>From US 19E to Mitchell County line</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825625"/>
            <a:ext cx="5257799" cy="3394075"/>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9-foot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links Yancey County and Mitchell County.  It is popular with recreational cyclists.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12-foot lanes to accommodate vehicular traffic with 5-foot paved shoulders to accommodate cyclists.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096000" y="1825625"/>
            <a:ext cx="546627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None/>
            </a:pPr>
            <a:r>
              <a:rPr lang="en-US" sz="1800" dirty="0">
                <a:effectLst/>
                <a:latin typeface="Arial" panose="020B0604020202020204" pitchFamily="34" charset="0"/>
                <a:ea typeface="Calibri" panose="020F0502020204030204" pitchFamily="34" charset="0"/>
              </a:rPr>
              <a:t>NC 80 needs to be made safer.  Wider and better shoulders.</a:t>
            </a:r>
            <a:endParaRPr lang="en-US" sz="1800" dirty="0">
              <a:effectLst/>
              <a:latin typeface="Times New Roman" panose="02020603050405020304" pitchFamily="18" charset="0"/>
              <a:ea typeface="Times New Roman" panose="02020603050405020304" pitchFamily="18" charset="0"/>
            </a:endParaRPr>
          </a:p>
          <a:p>
            <a:pPr marL="0" indent="0" algn="just">
              <a:buNone/>
            </a:pPr>
            <a:r>
              <a:rPr lang="en-US" sz="1800" dirty="0">
                <a:effectLst/>
                <a:latin typeface="Arial" panose="020B0604020202020204" pitchFamily="34" charset="0"/>
                <a:ea typeface="Calibri" panose="020F0502020204030204" pitchFamily="34" charset="0"/>
              </a:rPr>
              <a:t>Semi-trucks on this road take up both lanes when maneuvering around curves.  It is unsafe for pedestrians, cyclists, and automobiles.</a:t>
            </a:r>
            <a:endParaRPr lang="en-US" sz="18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98E97AE5-541D-4500-BBD5-56F449E6C2AD}"/>
              </a:ext>
            </a:extLst>
          </p:cNvPr>
          <p:cNvPicPr>
            <a:picLocks noChangeAspect="1"/>
          </p:cNvPicPr>
          <p:nvPr/>
        </p:nvPicPr>
        <p:blipFill rotWithShape="1">
          <a:blip r:embed="rId2">
            <a:extLst>
              <a:ext uri="{28A0092B-C50C-407E-A947-70E740481C1C}">
                <a14:useLocalDpi xmlns:a14="http://schemas.microsoft.com/office/drawing/2010/main" val="0"/>
              </a:ext>
            </a:extLst>
          </a:blip>
          <a:srcRect r="5193"/>
          <a:stretch/>
        </p:blipFill>
        <p:spPr>
          <a:xfrm>
            <a:off x="6217888" y="1599114"/>
            <a:ext cx="4409855" cy="2386671"/>
          </a:xfrm>
          <a:prstGeom prst="rect">
            <a:avLst/>
          </a:prstGeom>
        </p:spPr>
      </p:pic>
      <p:pic>
        <p:nvPicPr>
          <p:cNvPr id="8" name="Picture 7">
            <a:extLst>
              <a:ext uri="{FF2B5EF4-FFF2-40B4-BE49-F238E27FC236}">
                <a16:creationId xmlns:a16="http://schemas.microsoft.com/office/drawing/2014/main" id="{0B27FA81-0118-4F15-9DE6-B6C1CAFF3809}"/>
              </a:ext>
            </a:extLst>
          </p:cNvPr>
          <p:cNvPicPr>
            <a:picLocks noChangeAspect="1"/>
          </p:cNvPicPr>
          <p:nvPr/>
        </p:nvPicPr>
        <p:blipFill>
          <a:blip r:embed="rId3"/>
          <a:stretch>
            <a:fillRect/>
          </a:stretch>
        </p:blipFill>
        <p:spPr>
          <a:xfrm>
            <a:off x="2247376" y="5102102"/>
            <a:ext cx="2439448" cy="1467701"/>
          </a:xfrm>
          <a:prstGeom prst="rect">
            <a:avLst/>
          </a:prstGeom>
        </p:spPr>
      </p:pic>
    </p:spTree>
    <p:extLst>
      <p:ext uri="{BB962C8B-B14F-4D97-AF65-F5344CB8AC3E}">
        <p14:creationId xmlns:p14="http://schemas.microsoft.com/office/powerpoint/2010/main" val="287175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NC 80</a:t>
            </a:r>
            <a:br>
              <a:rPr lang="en-US" dirty="0"/>
            </a:br>
            <a:r>
              <a:rPr lang="en-US" sz="2400" i="1" dirty="0"/>
              <a:t>From  US 19E to Seven Mile Ridge Rd (SR 1167)</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756978"/>
            <a:ext cx="5257799" cy="3603625"/>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10-foot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links Yancey County and McDowell County and provides access to the Blue Ridge Parkway.  It is popular with recreational cyclists.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12-foot lanes to accommodate vehicular traffic with 5-foot paved shoulders to accommodate cyclists.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214368" y="1825624"/>
            <a:ext cx="5347903" cy="4902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Around 30 comments received about the need to accommodate cyclists on NC 80 S were received.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800" dirty="0">
                <a:effectLst/>
                <a:latin typeface="Arial" panose="020B0604020202020204" pitchFamily="34" charset="0"/>
                <a:ea typeface="Times New Roman" panose="02020603050405020304" pitchFamily="18" charset="0"/>
              </a:rPr>
              <a:t>NC 80S is heavily trafficked roads that are narrow and have dangerous shoulders. </a:t>
            </a:r>
          </a:p>
          <a:p>
            <a:pPr marL="0" indent="0" algn="jus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Better shoulders, straighten, add left turn lanes.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n-US" sz="1800" dirty="0">
              <a:effectLst/>
              <a:latin typeface="Arial" panose="020B0604020202020204" pitchFamily="34" charset="0"/>
              <a:ea typeface="Times New Roman" panose="02020603050405020304" pitchFamily="18" charset="0"/>
            </a:endParaRP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D0C7EAA6-2AB6-4423-A1BF-02E2DDA39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137" y="1682729"/>
            <a:ext cx="3734906" cy="2594381"/>
          </a:xfrm>
          <a:prstGeom prst="rect">
            <a:avLst/>
          </a:prstGeom>
        </p:spPr>
      </p:pic>
      <p:pic>
        <p:nvPicPr>
          <p:cNvPr id="8" name="Picture 7">
            <a:extLst>
              <a:ext uri="{FF2B5EF4-FFF2-40B4-BE49-F238E27FC236}">
                <a16:creationId xmlns:a16="http://schemas.microsoft.com/office/drawing/2014/main" id="{0E49EB5F-F4CF-4977-84F8-AA1016EE0575}"/>
              </a:ext>
            </a:extLst>
          </p:cNvPr>
          <p:cNvPicPr>
            <a:picLocks noChangeAspect="1"/>
          </p:cNvPicPr>
          <p:nvPr/>
        </p:nvPicPr>
        <p:blipFill>
          <a:blip r:embed="rId3"/>
          <a:stretch>
            <a:fillRect/>
          </a:stretch>
        </p:blipFill>
        <p:spPr>
          <a:xfrm>
            <a:off x="3227927" y="4944862"/>
            <a:ext cx="2699000" cy="1623861"/>
          </a:xfrm>
          <a:prstGeom prst="rect">
            <a:avLst/>
          </a:prstGeom>
        </p:spPr>
      </p:pic>
    </p:spTree>
    <p:extLst>
      <p:ext uri="{BB962C8B-B14F-4D97-AF65-F5344CB8AC3E}">
        <p14:creationId xmlns:p14="http://schemas.microsoft.com/office/powerpoint/2010/main" val="238244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NC 80</a:t>
            </a:r>
            <a:br>
              <a:rPr lang="en-US" dirty="0"/>
            </a:br>
            <a:r>
              <a:rPr lang="en-US" sz="2400" i="1" dirty="0"/>
              <a:t>From Seven Mile Ridge Rd (SR 1167) to South Toe River Rd (SR 1205)</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825625"/>
            <a:ext cx="5257799" cy="3594100"/>
          </a:xfrm>
        </p:spPr>
        <p:txBody>
          <a:bodyPr/>
          <a:lstStyle/>
          <a:p>
            <a:pPr marL="0" indent="0">
              <a:buNone/>
            </a:pPr>
            <a:r>
              <a:rPr lang="en-US" sz="2200" b="1" dirty="0"/>
              <a:t>Need</a:t>
            </a:r>
          </a:p>
          <a:p>
            <a:pPr marL="0" indent="0">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10-foot lanes with no paved shoulders. </a:t>
            </a:r>
            <a:endParaRPr lang="en-US" dirty="0"/>
          </a:p>
          <a:p>
            <a:pPr marL="0" indent="0">
              <a:buNone/>
            </a:pPr>
            <a:r>
              <a:rPr lang="en-US" sz="1800" dirty="0">
                <a:effectLst/>
                <a:latin typeface="Arial" panose="020B0604020202020204" pitchFamily="34" charset="0"/>
                <a:ea typeface="Times New Roman" panose="02020603050405020304" pitchFamily="18" charset="0"/>
              </a:rPr>
              <a:t>This facility links Yancey County and McDowell County and provides access to the Blue Ridge Parkway.  It is popular with recreational cyclists.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12-foot lanes to accommodate vehicular traffic with 5-foot paved shoulders to accommodate cyclists.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096000" y="1825625"/>
            <a:ext cx="54662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Font typeface="Arial" panose="020B0604020202020204" pitchFamily="34" charset="0"/>
              <a:buNone/>
            </a:pPr>
            <a:r>
              <a:rPr lang="en-US" sz="1800" dirty="0">
                <a:effectLst/>
                <a:latin typeface="Arial" panose="020B0604020202020204" pitchFamily="34" charset="0"/>
                <a:ea typeface="Times New Roman" panose="02020603050405020304" pitchFamily="18" charset="0"/>
              </a:rPr>
              <a:t>Intersection improvements to the NC 80 and South Toe Elementary School Road intersection </a:t>
            </a:r>
            <a:endParaRPr lang="en-US" dirty="0"/>
          </a:p>
        </p:txBody>
      </p:sp>
      <p:pic>
        <p:nvPicPr>
          <p:cNvPr id="6" name="Picture 5" descr="A picture containing text, grass, scene, way&#10;&#10;Description automatically generated">
            <a:extLst>
              <a:ext uri="{FF2B5EF4-FFF2-40B4-BE49-F238E27FC236}">
                <a16:creationId xmlns:a16="http://schemas.microsoft.com/office/drawing/2014/main" id="{3A9B45F3-5764-4A53-870A-E6232E264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770" y="1916989"/>
            <a:ext cx="4324709" cy="2290178"/>
          </a:xfrm>
          <a:prstGeom prst="rect">
            <a:avLst/>
          </a:prstGeom>
        </p:spPr>
      </p:pic>
      <p:pic>
        <p:nvPicPr>
          <p:cNvPr id="8" name="Picture 7">
            <a:extLst>
              <a:ext uri="{FF2B5EF4-FFF2-40B4-BE49-F238E27FC236}">
                <a16:creationId xmlns:a16="http://schemas.microsoft.com/office/drawing/2014/main" id="{CCE90B52-893E-436A-A36B-98E552414DC6}"/>
              </a:ext>
            </a:extLst>
          </p:cNvPr>
          <p:cNvPicPr>
            <a:picLocks noChangeAspect="1"/>
          </p:cNvPicPr>
          <p:nvPr/>
        </p:nvPicPr>
        <p:blipFill>
          <a:blip r:embed="rId3"/>
          <a:stretch>
            <a:fillRect/>
          </a:stretch>
        </p:blipFill>
        <p:spPr>
          <a:xfrm>
            <a:off x="3361277" y="5064494"/>
            <a:ext cx="2439448" cy="1467701"/>
          </a:xfrm>
          <a:prstGeom prst="rect">
            <a:avLst/>
          </a:prstGeom>
        </p:spPr>
      </p:pic>
    </p:spTree>
    <p:extLst>
      <p:ext uri="{BB962C8B-B14F-4D97-AF65-F5344CB8AC3E}">
        <p14:creationId xmlns:p14="http://schemas.microsoft.com/office/powerpoint/2010/main" val="384993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19-75CE-4E2D-8126-A92DA2A3A7D0}"/>
              </a:ext>
            </a:extLst>
          </p:cNvPr>
          <p:cNvSpPr>
            <a:spLocks noGrp="1"/>
          </p:cNvSpPr>
          <p:nvPr>
            <p:ph type="title"/>
          </p:nvPr>
        </p:nvSpPr>
        <p:spPr/>
        <p:txBody>
          <a:bodyPr/>
          <a:lstStyle/>
          <a:p>
            <a:r>
              <a:rPr lang="en-US" b="1" dirty="0">
                <a:solidFill>
                  <a:schemeClr val="accent5">
                    <a:lumMod val="75000"/>
                  </a:schemeClr>
                </a:solidFill>
              </a:rPr>
              <a:t>NC 80</a:t>
            </a:r>
            <a:br>
              <a:rPr lang="en-US" dirty="0"/>
            </a:br>
            <a:r>
              <a:rPr lang="en-US" sz="2400" i="1" dirty="0"/>
              <a:t>From South Toe River Rd (SR 1205) to McDowell County line</a:t>
            </a:r>
          </a:p>
        </p:txBody>
      </p:sp>
      <p:sp>
        <p:nvSpPr>
          <p:cNvPr id="3" name="Content Placeholder 2">
            <a:extLst>
              <a:ext uri="{FF2B5EF4-FFF2-40B4-BE49-F238E27FC236}">
                <a16:creationId xmlns:a16="http://schemas.microsoft.com/office/drawing/2014/main" id="{D38BDAA3-406E-4E6E-87F2-F78815365AE7}"/>
              </a:ext>
            </a:extLst>
          </p:cNvPr>
          <p:cNvSpPr>
            <a:spLocks noGrp="1"/>
          </p:cNvSpPr>
          <p:nvPr>
            <p:ph idx="1"/>
          </p:nvPr>
        </p:nvSpPr>
        <p:spPr>
          <a:xfrm>
            <a:off x="838201" y="1825625"/>
            <a:ext cx="5257799" cy="3565525"/>
          </a:xfrm>
        </p:spPr>
        <p:txBody>
          <a:bodyPr/>
          <a:lstStyle/>
          <a:p>
            <a:pPr marL="0" indent="0">
              <a:buNone/>
            </a:pPr>
            <a:r>
              <a:rPr lang="en-US" sz="2200" b="1" dirty="0"/>
              <a:t>Need</a:t>
            </a:r>
          </a:p>
          <a:p>
            <a:pPr marL="0" indent="0" algn="just">
              <a:buNone/>
            </a:pPr>
            <a:r>
              <a:rPr lang="en-US" sz="1800" dirty="0">
                <a:effectLst/>
                <a:latin typeface="Arial" panose="020B0604020202020204" pitchFamily="34" charset="0"/>
                <a:ea typeface="Times New Roman" panose="02020603050405020304" pitchFamily="18" charset="0"/>
              </a:rPr>
              <a:t>Functionally classified as a Major Collector this facility has narrow 9-10-foot lanes with no paved shoulders. </a:t>
            </a:r>
            <a:endParaRPr lang="en-US" dirty="0"/>
          </a:p>
          <a:p>
            <a:pPr marL="0" indent="0" algn="just">
              <a:buNone/>
            </a:pPr>
            <a:r>
              <a:rPr lang="en-US" sz="1800" dirty="0">
                <a:effectLst/>
                <a:latin typeface="Arial" panose="020B0604020202020204" pitchFamily="34" charset="0"/>
                <a:ea typeface="Times New Roman" panose="02020603050405020304" pitchFamily="18" charset="0"/>
              </a:rPr>
              <a:t>This facility links Yancey County and McDowell County and provides access to the Blue Ridge Parkway.  It is popular with recreational cyclists. </a:t>
            </a:r>
            <a:endParaRPr lang="en-US" dirty="0"/>
          </a:p>
          <a:p>
            <a:pPr marL="0" indent="0">
              <a:buNone/>
            </a:pPr>
            <a:r>
              <a:rPr lang="en-US" sz="2200" b="1" dirty="0"/>
              <a:t>Recommendation</a:t>
            </a:r>
          </a:p>
          <a:p>
            <a:pPr marL="0" indent="0" algn="just">
              <a:buNone/>
            </a:pPr>
            <a:r>
              <a:rPr lang="en-US" sz="1800" dirty="0">
                <a:solidFill>
                  <a:srgbClr val="000000"/>
                </a:solidFill>
                <a:effectLst/>
                <a:latin typeface="Arial" panose="020B0604020202020204" pitchFamily="34" charset="0"/>
                <a:ea typeface="Times New Roman" panose="02020603050405020304" pitchFamily="18" charset="0"/>
              </a:rPr>
              <a:t>Modernize to 12-foot lanes to accommodate vehicular traffic with 5-foot paved shoulders to accommodate cyclists.  </a:t>
            </a:r>
          </a:p>
          <a:p>
            <a:pPr marL="0" indent="0">
              <a:buNone/>
            </a:pPr>
            <a:endParaRPr lang="en-US" dirty="0"/>
          </a:p>
        </p:txBody>
      </p:sp>
      <p:cxnSp>
        <p:nvCxnSpPr>
          <p:cNvPr id="5" name="Straight Connector 4">
            <a:extLst>
              <a:ext uri="{FF2B5EF4-FFF2-40B4-BE49-F238E27FC236}">
                <a16:creationId xmlns:a16="http://schemas.microsoft.com/office/drawing/2014/main" id="{AC075854-5881-4659-BDBA-F5B67A73AA44}"/>
              </a:ext>
            </a:extLst>
          </p:cNvPr>
          <p:cNvCxnSpPr>
            <a:cxnSpLocks/>
          </p:cNvCxnSpPr>
          <p:nvPr/>
        </p:nvCxnSpPr>
        <p:spPr>
          <a:xfrm>
            <a:off x="838200" y="113142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5EC21B3-D4D2-49FE-B43F-32CF1B6F95EE}"/>
              </a:ext>
            </a:extLst>
          </p:cNvPr>
          <p:cNvSpPr txBox="1">
            <a:spLocks/>
          </p:cNvSpPr>
          <p:nvPr/>
        </p:nvSpPr>
        <p:spPr>
          <a:xfrm>
            <a:off x="6096000" y="1825625"/>
            <a:ext cx="5466272"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sz="2200" b="1" dirty="0"/>
              <a:t>Public Comments Previously Received:</a:t>
            </a:r>
          </a:p>
          <a:p>
            <a:pPr marL="0" indent="0" algn="jus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 want to safely ride my bike on Hwy 80.  There are many cyclists coming from the Blue Ridge Parkway, and there is so much potential to be a biking haven!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If Hwy 80 South is widened down to Hamrick and bike lane or bike path is installed, public health and safety in the South Toe Valley will be dramatically affected.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8F2CE7CA-3EB1-4E1D-BD51-9D4985204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036" y="1690688"/>
            <a:ext cx="3727222" cy="1947842"/>
          </a:xfrm>
          <a:prstGeom prst="rect">
            <a:avLst/>
          </a:prstGeom>
        </p:spPr>
      </p:pic>
      <p:pic>
        <p:nvPicPr>
          <p:cNvPr id="8" name="Picture 7">
            <a:extLst>
              <a:ext uri="{FF2B5EF4-FFF2-40B4-BE49-F238E27FC236}">
                <a16:creationId xmlns:a16="http://schemas.microsoft.com/office/drawing/2014/main" id="{3F3BF38F-DC7A-4E34-B3E8-FA2844634DE1}"/>
              </a:ext>
            </a:extLst>
          </p:cNvPr>
          <p:cNvPicPr>
            <a:picLocks noChangeAspect="1"/>
          </p:cNvPicPr>
          <p:nvPr/>
        </p:nvPicPr>
        <p:blipFill>
          <a:blip r:embed="rId3"/>
          <a:stretch>
            <a:fillRect/>
          </a:stretch>
        </p:blipFill>
        <p:spPr>
          <a:xfrm>
            <a:off x="3323177" y="5050206"/>
            <a:ext cx="2439448" cy="1467701"/>
          </a:xfrm>
          <a:prstGeom prst="rect">
            <a:avLst/>
          </a:prstGeom>
        </p:spPr>
      </p:pic>
    </p:spTree>
    <p:extLst>
      <p:ext uri="{BB962C8B-B14F-4D97-AF65-F5344CB8AC3E}">
        <p14:creationId xmlns:p14="http://schemas.microsoft.com/office/powerpoint/2010/main" val="2748940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82e4dbae-68f1-44b9-a9de-1019b054425c">Resources</Document_x0020_Category>
    <DocumentSetDescription xmlns="http://schemas.microsoft.com/sharepoint/v3">The Yancey County Comprehensive Transportation Plan (CTP) is a joint effort between Yancey County, Town of Burnsville, the High Country Rural Planning Organization and the North Carolina Department of Transportation – Transportation Planning Division (NCDOT TPD).  In March 2020, at the request of Yancey County, an update to the 2008 Yancey County and the Town of Burnsville CTP was begun.  The CTP was completed and adopted in October 2021.</DocumentSetDescription>
    <Document_x0020_Status xmlns="82e4dbae-68f1-44b9-a9de-1019b054425c">Recommended</Document_x0020_Status>
    <CTP_x0020_Status xmlns="82e4dbae-68f1-44b9-a9de-1019b054425c">Completed</CTP_x0020_Status>
    <URL xmlns="http://schemas.microsoft.com/sharepoint/v3">
      <Url xsi:nil="true"/>
      <Description xsi:nil="true"/>
    </URL>
    <CTP_x0020_Type xmlns="82e4dbae-68f1-44b9-a9de-1019b054425c">County</CTP_x0020_Type>
    <Document_x0020_Type xmlns="82e4dbae-68f1-44b9-a9de-1019b054425c">Presentation</Document_x0020_Type>
    <County xmlns="084f7c45-40c1-4552-b9db-b0297b44ff26">
      <Value>Yancey</Value>
    </County>
  </documentManagement>
</p:properties>
</file>

<file path=customXml/item3.xml><?xml version="1.0" encoding="utf-8"?>
<?mso-contentType ?>
<SharedContentType xmlns="Microsoft.SharePoint.Taxonomy.ContentTypeSync" SourceId="7ef604a7-ebc4-47af-96e9-7f1ad444f50a"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48" ma:contentTypeDescription="Create a new document." ma:contentTypeScope="" ma:versionID="b917afdabad08df4e8c579886deb0c5e">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2000c37600588d54536ee8b7025de04d"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hidden="true" ma:internalName="DocumentSetDescription" ma:readOnly="false">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57AFCAE1-E914-4F37-A3AD-78C67ED6368D}"/>
</file>

<file path=customXml/itemProps2.xml><?xml version="1.0" encoding="utf-8"?>
<ds:datastoreItem xmlns:ds="http://schemas.openxmlformats.org/officeDocument/2006/customXml" ds:itemID="{AF189B47-C915-4AD6-B0B2-B2298E339736}"/>
</file>

<file path=customXml/itemProps3.xml><?xml version="1.0" encoding="utf-8"?>
<ds:datastoreItem xmlns:ds="http://schemas.openxmlformats.org/officeDocument/2006/customXml" ds:itemID="{3D53BB3E-7601-4A07-BE76-67B448A3BC36}"/>
</file>

<file path=customXml/itemProps4.xml><?xml version="1.0" encoding="utf-8"?>
<ds:datastoreItem xmlns:ds="http://schemas.openxmlformats.org/officeDocument/2006/customXml" ds:itemID="{3AB839D1-EBB9-46D5-AA7C-DE7E7640EE75}"/>
</file>

<file path=customXml/itemProps5.xml><?xml version="1.0" encoding="utf-8"?>
<ds:datastoreItem xmlns:ds="http://schemas.openxmlformats.org/officeDocument/2006/customXml" ds:itemID="{8A9825CF-5888-48B4-B303-C06A4BDAAE86}"/>
</file>

<file path=docProps/app.xml><?xml version="1.0" encoding="utf-8"?>
<Properties xmlns="http://schemas.openxmlformats.org/officeDocument/2006/extended-properties" xmlns:vt="http://schemas.openxmlformats.org/officeDocument/2006/docPropsVTypes">
  <Template/>
  <TotalTime>2401</TotalTime>
  <Words>2578</Words>
  <Application>Microsoft Office PowerPoint</Application>
  <PresentationFormat>Widescreen</PresentationFormat>
  <Paragraphs>370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Symbol</vt:lpstr>
      <vt:lpstr>Times New Roman</vt:lpstr>
      <vt:lpstr>Office Theme</vt:lpstr>
      <vt:lpstr>Yancey County, NC Comprehensive Transportation Plan</vt:lpstr>
      <vt:lpstr>Introduction</vt:lpstr>
      <vt:lpstr>US 19W From US 19E to Little Creek Rd (SR 1411)</vt:lpstr>
      <vt:lpstr>US 19W From Little Creek Rd (SR 1411) to Huntdale Rd (SR 1417)</vt:lpstr>
      <vt:lpstr>US 19W From Huntdale Rd (SR 1417) to Tennessee State Line</vt:lpstr>
      <vt:lpstr>NC 80 From US 19E to Mitchell County line</vt:lpstr>
      <vt:lpstr>NC 80 From  US 19E to Seven Mile Ridge Rd (SR 1167)</vt:lpstr>
      <vt:lpstr>NC 80 From Seven Mile Ridge Rd (SR 1167) to South Toe River Rd (SR 1205)</vt:lpstr>
      <vt:lpstr>NC 80 From South Toe River Rd (SR 1205) to McDowell County line</vt:lpstr>
      <vt:lpstr>NC 197 From US 19E to Clearmont School Rd (SR 1416)</vt:lpstr>
      <vt:lpstr>NC 197 From Clearmont School Rd (SR 1416) to NC 226 (Mitchell County)</vt:lpstr>
      <vt:lpstr>NC 197 From US 19E to Blue Ridge Ln</vt:lpstr>
      <vt:lpstr>NC 197 From Blue Ridge Ln to Cattail Creek Rd (SR 1102)</vt:lpstr>
      <vt:lpstr>NC 197 From Cattail Creek Rd (SR 1102) to Ewart Wilson Rd (SR 1100)</vt:lpstr>
      <vt:lpstr>NC 197 From Ewart Wilson Rd (SR 1100) to Buncombe County line</vt:lpstr>
      <vt:lpstr>US 19W &amp; Whittington Rd (SR 1379) Intersection </vt:lpstr>
      <vt:lpstr>US 80 &amp; South Toe School Rd (SR 1163) Intersection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Pamela R</dc:creator>
  <cp:lastModifiedBy>Cook, Pamela R</cp:lastModifiedBy>
  <cp:revision>70</cp:revision>
  <dcterms:created xsi:type="dcterms:W3CDTF">2021-01-07T19:32:30Z</dcterms:created>
  <dcterms:modified xsi:type="dcterms:W3CDTF">2021-03-22T19:38:30Z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Order">
    <vt:r8>357700</vt:r8>
  </property>
  <property fmtid="{D5CDD505-2E9C-101B-9397-08002B2CF9AE}" pid="4" name="_docset_NoMedatataSyncRequired">
    <vt:lpwstr>False</vt:lpwstr>
  </property>
</Properties>
</file>